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1" r:id="rId5"/>
    <p:sldId id="259" r:id="rId6"/>
    <p:sldId id="275" r:id="rId7"/>
    <p:sldId id="262" r:id="rId8"/>
    <p:sldId id="263" r:id="rId9"/>
    <p:sldId id="272" r:id="rId10"/>
    <p:sldId id="278" r:id="rId11"/>
    <p:sldId id="279" r:id="rId12"/>
    <p:sldId id="260" r:id="rId13"/>
    <p:sldId id="264" r:id="rId14"/>
    <p:sldId id="265" r:id="rId15"/>
    <p:sldId id="277" r:id="rId16"/>
    <p:sldId id="271" r:id="rId17"/>
    <p:sldId id="276" r:id="rId18"/>
    <p:sldId id="280" r:id="rId19"/>
    <p:sldId id="281" r:id="rId20"/>
  </p:sldIdLst>
  <p:sldSz cx="18288000" cy="10287000"/>
  <p:notesSz cx="6858000" cy="9144000"/>
  <p:embeddedFontLst>
    <p:embeddedFont>
      <p:font typeface="Mero Thai" panose="020B0604020202020204" charset="-34"/>
      <p:regular r:id="rId21"/>
    </p:embeddedFont>
    <p:embeddedFont>
      <p:font typeface="Mero Thai Bold" panose="020B0604020202020204" charset="-34"/>
      <p:regular r:id="rId22"/>
    </p:embeddedFont>
    <p:embeddedFont>
      <p:font typeface="Neue Machina Light" panose="020B0604020202020204" charset="0"/>
      <p:regular r:id="rId23"/>
    </p:embeddedFont>
    <p:embeddedFont>
      <p:font typeface="News Gothic MT" panose="020B0504020203020204" pitchFamily="34" charset="0"/>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56" autoAdjust="0"/>
    <p:restoredTop sz="94622" autoAdjust="0"/>
  </p:normalViewPr>
  <p:slideViewPr>
    <p:cSldViewPr>
      <p:cViewPr varScale="1">
        <p:scale>
          <a:sx n="65" d="100"/>
          <a:sy n="65" d="100"/>
        </p:scale>
        <p:origin x="32" y="3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jpeg>
</file>

<file path=ppt/media/image14.jpeg>
</file>

<file path=ppt/media/image15.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hyperlink" Target="https://www.google.com/search?sca_esv=dc4da4efb85aac0a&amp;sca_upv=1&amp;rlz=1C1GCEB_enAT1072AT1072&amp;sxsrf=ACQVn08sY3IwVfZ3Av2rHGGut6uLiwU1tQ:1708002645087&amp;q=obscure&amp;si=AKbGX_r0zqXEeLlZhGfi3fbO0QSWHdS3dZv_yvwwpm3gDn9_eiCGFp4y3y8w0ICq1om3ukmpMUchfK9f35LTsxMnUtpc8Wg1og%3D%3D&amp;expnd=1"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hyperlink" Target="https://netron.app/"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359304" y="0"/>
            <a:ext cx="10928696" cy="10287000"/>
          </a:xfrm>
          <a:custGeom>
            <a:avLst/>
            <a:gdLst/>
            <a:ahLst/>
            <a:cxnLst/>
            <a:rect l="l" t="t" r="r" b="b"/>
            <a:pathLst>
              <a:path w="15870302" h="20216945">
                <a:moveTo>
                  <a:pt x="0" y="0"/>
                </a:moveTo>
                <a:lnTo>
                  <a:pt x="15870302" y="0"/>
                </a:lnTo>
                <a:lnTo>
                  <a:pt x="15870302" y="20216946"/>
                </a:lnTo>
                <a:lnTo>
                  <a:pt x="0" y="20216946"/>
                </a:lnTo>
                <a:lnTo>
                  <a:pt x="0" y="0"/>
                </a:lnTo>
                <a:close/>
              </a:path>
            </a:pathLst>
          </a:custGeom>
          <a:blipFill>
            <a:blip r:embed="rId2"/>
            <a:stretch>
              <a:fillRect/>
            </a:stretch>
          </a:blipFill>
        </p:spPr>
      </p:sp>
      <p:grpSp>
        <p:nvGrpSpPr>
          <p:cNvPr id="3" name="Group 3"/>
          <p:cNvGrpSpPr/>
          <p:nvPr/>
        </p:nvGrpSpPr>
        <p:grpSpPr>
          <a:xfrm>
            <a:off x="0" y="0"/>
            <a:ext cx="7589321" cy="10287000"/>
            <a:chOff x="0" y="0"/>
            <a:chExt cx="2567252" cy="3479800"/>
          </a:xfrm>
        </p:grpSpPr>
        <p:sp>
          <p:nvSpPr>
            <p:cNvPr id="4" name="Freeform 4"/>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grpSp>
        <p:nvGrpSpPr>
          <p:cNvPr id="5" name="Group 5"/>
          <p:cNvGrpSpPr/>
          <p:nvPr/>
        </p:nvGrpSpPr>
        <p:grpSpPr>
          <a:xfrm>
            <a:off x="290067" y="1426260"/>
            <a:ext cx="11870639" cy="6331903"/>
            <a:chOff x="0" y="0"/>
            <a:chExt cx="15827519" cy="8442537"/>
          </a:xfrm>
        </p:grpSpPr>
        <p:sp>
          <p:nvSpPr>
            <p:cNvPr id="6" name="TextBox 6"/>
            <p:cNvSpPr txBox="1"/>
            <p:nvPr/>
          </p:nvSpPr>
          <p:spPr>
            <a:xfrm>
              <a:off x="0" y="-257175"/>
              <a:ext cx="15827519" cy="8008394"/>
            </a:xfrm>
            <a:prstGeom prst="rect">
              <a:avLst/>
            </a:prstGeom>
          </p:spPr>
          <p:txBody>
            <a:bodyPr lIns="0" tIns="0" rIns="0" bIns="0" rtlCol="0" anchor="t">
              <a:spAutoFit/>
            </a:bodyPr>
            <a:lstStyle/>
            <a:p>
              <a:pPr>
                <a:lnSpc>
                  <a:spcPts val="11603"/>
                </a:lnSpc>
              </a:pPr>
              <a:r>
                <a:rPr lang="en-US" sz="9208" dirty="0">
                  <a:solidFill>
                    <a:srgbClr val="EFEFEF"/>
                  </a:solidFill>
                  <a:latin typeface="Mero Thai"/>
                </a:rPr>
                <a:t>"Guardians of the Edge: Enhancing Security for DNN Deployments"</a:t>
              </a:r>
            </a:p>
          </p:txBody>
        </p:sp>
        <p:sp>
          <p:nvSpPr>
            <p:cNvPr id="7" name="TextBox 7"/>
            <p:cNvSpPr txBox="1"/>
            <p:nvPr/>
          </p:nvSpPr>
          <p:spPr>
            <a:xfrm>
              <a:off x="0" y="7859474"/>
              <a:ext cx="15827519" cy="583063"/>
            </a:xfrm>
            <a:prstGeom prst="rect">
              <a:avLst/>
            </a:prstGeom>
          </p:spPr>
          <p:txBody>
            <a:bodyPr lIns="0" tIns="0" rIns="0" bIns="0" rtlCol="0" anchor="t">
              <a:spAutoFit/>
            </a:bodyPr>
            <a:lstStyle/>
            <a:p>
              <a:pPr>
                <a:lnSpc>
                  <a:spcPts val="3570"/>
                </a:lnSpc>
                <a:spcBef>
                  <a:spcPct val="0"/>
                </a:spcBef>
              </a:pPr>
              <a:endParaRPr/>
            </a:p>
          </p:txBody>
        </p:sp>
      </p:grpSp>
      <p:sp>
        <p:nvSpPr>
          <p:cNvPr id="8" name="TextBox 8"/>
          <p:cNvSpPr txBox="1"/>
          <p:nvPr/>
        </p:nvSpPr>
        <p:spPr>
          <a:xfrm>
            <a:off x="15544800" y="9886641"/>
            <a:ext cx="2623086" cy="338619"/>
          </a:xfrm>
          <a:prstGeom prst="rect">
            <a:avLst/>
          </a:prstGeom>
        </p:spPr>
        <p:txBody>
          <a:bodyPr wrap="square" lIns="0" tIns="0" rIns="0" bIns="0" rtlCol="0" anchor="t">
            <a:spAutoFit/>
          </a:bodyPr>
          <a:lstStyle/>
          <a:p>
            <a:pPr algn="ctr">
              <a:lnSpc>
                <a:spcPts val="2793"/>
              </a:lnSpc>
              <a:spcBef>
                <a:spcPct val="0"/>
              </a:spcBef>
            </a:pPr>
            <a:r>
              <a:rPr lang="en-US" sz="2327" dirty="0">
                <a:solidFill>
                  <a:srgbClr val="EFEFEF"/>
                </a:solidFill>
                <a:latin typeface="Mero Thai"/>
              </a:rPr>
              <a:t>Reema Dass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1350B356-33DC-2C4E-AD54-5887BC6F78E8}"/>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E63D5FA1-C92F-D879-A636-63900C3C19C5}"/>
              </a:ext>
            </a:extLst>
          </p:cNvPr>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661DD77F-42ED-AF39-B3F3-BB021789BDD3}"/>
              </a:ext>
            </a:extLst>
          </p:cNvPr>
          <p:cNvGrpSpPr/>
          <p:nvPr/>
        </p:nvGrpSpPr>
        <p:grpSpPr>
          <a:xfrm>
            <a:off x="-762000" y="-31474"/>
            <a:ext cx="7589321" cy="10287000"/>
            <a:chOff x="0" y="0"/>
            <a:chExt cx="2567252" cy="3479800"/>
          </a:xfrm>
        </p:grpSpPr>
        <p:sp>
          <p:nvSpPr>
            <p:cNvPr id="4" name="Freeform 4">
              <a:extLst>
                <a:ext uri="{FF2B5EF4-FFF2-40B4-BE49-F238E27FC236}">
                  <a16:creationId xmlns:a16="http://schemas.microsoft.com/office/drawing/2014/main" id="{9205523D-D6F0-67AE-2659-A06086A7039C}"/>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8" name="TextBox 7">
            <a:extLst>
              <a:ext uri="{FF2B5EF4-FFF2-40B4-BE49-F238E27FC236}">
                <a16:creationId xmlns:a16="http://schemas.microsoft.com/office/drawing/2014/main" id="{62C79C9D-B2EF-223A-954B-16D79243EE64}"/>
              </a:ext>
            </a:extLst>
          </p:cNvPr>
          <p:cNvSpPr txBox="1"/>
          <p:nvPr/>
        </p:nvSpPr>
        <p:spPr>
          <a:xfrm>
            <a:off x="457200" y="800100"/>
            <a:ext cx="8686800" cy="646331"/>
          </a:xfrm>
          <a:prstGeom prst="rect">
            <a:avLst/>
          </a:prstGeom>
          <a:noFill/>
        </p:spPr>
        <p:txBody>
          <a:bodyPr wrap="square" rtlCol="0">
            <a:spAutoFit/>
          </a:bodyPr>
          <a:lstStyle/>
          <a:p>
            <a:r>
              <a:rPr lang="de-DE" sz="3600" dirty="0" err="1">
                <a:solidFill>
                  <a:schemeClr val="bg1"/>
                </a:solidFill>
                <a:latin typeface="Neue Machina Light" panose="020B0604020202020204" charset="0"/>
              </a:rPr>
              <a:t>Finally</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Some</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numbers</a:t>
            </a:r>
            <a:r>
              <a:rPr lang="de-DE" sz="3600" dirty="0">
                <a:solidFill>
                  <a:schemeClr val="bg1"/>
                </a:solidFill>
                <a:latin typeface="Neue Machina Light" panose="020B0604020202020204" charset="0"/>
              </a:rPr>
              <a:t>, Part2</a:t>
            </a:r>
          </a:p>
        </p:txBody>
      </p:sp>
      <p:pic>
        <p:nvPicPr>
          <p:cNvPr id="12" name="Picture 11">
            <a:extLst>
              <a:ext uri="{FF2B5EF4-FFF2-40B4-BE49-F238E27FC236}">
                <a16:creationId xmlns:a16="http://schemas.microsoft.com/office/drawing/2014/main" id="{FDA63331-4064-E864-1A20-DCB6C6338D71}"/>
              </a:ext>
            </a:extLst>
          </p:cNvPr>
          <p:cNvPicPr>
            <a:picLocks noChangeAspect="1"/>
          </p:cNvPicPr>
          <p:nvPr/>
        </p:nvPicPr>
        <p:blipFill>
          <a:blip r:embed="rId3"/>
          <a:stretch>
            <a:fillRect/>
          </a:stretch>
        </p:blipFill>
        <p:spPr>
          <a:xfrm>
            <a:off x="2895600" y="2095500"/>
            <a:ext cx="11658600" cy="7162800"/>
          </a:xfrm>
          <a:prstGeom prst="rect">
            <a:avLst/>
          </a:prstGeom>
        </p:spPr>
      </p:pic>
    </p:spTree>
    <p:extLst>
      <p:ext uri="{BB962C8B-B14F-4D97-AF65-F5344CB8AC3E}">
        <p14:creationId xmlns:p14="http://schemas.microsoft.com/office/powerpoint/2010/main" val="712618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BF6012B7-D8AE-1894-74D3-E0DF32907F6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70D56A1A-0166-9B4F-FB90-1011630E15E7}"/>
              </a:ext>
            </a:extLst>
          </p:cNvPr>
          <p:cNvSpPr/>
          <p:nvPr/>
        </p:nvSpPr>
        <p:spPr>
          <a:xfrm>
            <a:off x="5171248" y="-270510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C7C2176B-B696-3A1A-8A01-D643B77BB630}"/>
              </a:ext>
            </a:extLst>
          </p:cNvPr>
          <p:cNvGrpSpPr/>
          <p:nvPr/>
        </p:nvGrpSpPr>
        <p:grpSpPr>
          <a:xfrm>
            <a:off x="-762000" y="-31474"/>
            <a:ext cx="7589321" cy="10287000"/>
            <a:chOff x="0" y="0"/>
            <a:chExt cx="2567252" cy="3479800"/>
          </a:xfrm>
        </p:grpSpPr>
        <p:sp>
          <p:nvSpPr>
            <p:cNvPr id="4" name="Freeform 4">
              <a:extLst>
                <a:ext uri="{FF2B5EF4-FFF2-40B4-BE49-F238E27FC236}">
                  <a16:creationId xmlns:a16="http://schemas.microsoft.com/office/drawing/2014/main" id="{4DBA607D-5836-0BB5-1B30-46345DEF6066}"/>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8" name="TextBox 7">
            <a:extLst>
              <a:ext uri="{FF2B5EF4-FFF2-40B4-BE49-F238E27FC236}">
                <a16:creationId xmlns:a16="http://schemas.microsoft.com/office/drawing/2014/main" id="{75864F50-3E90-E435-8CC6-3357AF1D7878}"/>
              </a:ext>
            </a:extLst>
          </p:cNvPr>
          <p:cNvSpPr txBox="1"/>
          <p:nvPr/>
        </p:nvSpPr>
        <p:spPr>
          <a:xfrm>
            <a:off x="457200" y="800100"/>
            <a:ext cx="8686800" cy="646331"/>
          </a:xfrm>
          <a:prstGeom prst="rect">
            <a:avLst/>
          </a:prstGeom>
          <a:noFill/>
        </p:spPr>
        <p:txBody>
          <a:bodyPr wrap="square" rtlCol="0">
            <a:spAutoFit/>
          </a:bodyPr>
          <a:lstStyle/>
          <a:p>
            <a:r>
              <a:rPr lang="de-DE" sz="3600" dirty="0" err="1">
                <a:solidFill>
                  <a:schemeClr val="bg1"/>
                </a:solidFill>
                <a:latin typeface="Neue Machina Light" panose="020B0604020202020204" charset="0"/>
              </a:rPr>
              <a:t>Finally</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Some</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numbers</a:t>
            </a:r>
            <a:r>
              <a:rPr lang="de-DE" sz="3600" dirty="0">
                <a:solidFill>
                  <a:schemeClr val="bg1"/>
                </a:solidFill>
                <a:latin typeface="Neue Machina Light" panose="020B0604020202020204" charset="0"/>
              </a:rPr>
              <a:t>, End Game.</a:t>
            </a:r>
          </a:p>
        </p:txBody>
      </p:sp>
      <p:pic>
        <p:nvPicPr>
          <p:cNvPr id="6" name="Picture 5">
            <a:extLst>
              <a:ext uri="{FF2B5EF4-FFF2-40B4-BE49-F238E27FC236}">
                <a16:creationId xmlns:a16="http://schemas.microsoft.com/office/drawing/2014/main" id="{EB50A6BA-D63F-DBA4-C203-EFF731443A74}"/>
              </a:ext>
            </a:extLst>
          </p:cNvPr>
          <p:cNvPicPr>
            <a:picLocks noChangeAspect="1"/>
          </p:cNvPicPr>
          <p:nvPr/>
        </p:nvPicPr>
        <p:blipFill>
          <a:blip r:embed="rId3"/>
          <a:stretch>
            <a:fillRect/>
          </a:stretch>
        </p:blipFill>
        <p:spPr>
          <a:xfrm>
            <a:off x="2819401" y="2019300"/>
            <a:ext cx="11353799" cy="7315200"/>
          </a:xfrm>
          <a:prstGeom prst="rect">
            <a:avLst/>
          </a:prstGeom>
        </p:spPr>
      </p:pic>
    </p:spTree>
    <p:extLst>
      <p:ext uri="{BB962C8B-B14F-4D97-AF65-F5344CB8AC3E}">
        <p14:creationId xmlns:p14="http://schemas.microsoft.com/office/powerpoint/2010/main" val="2856359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14909"/>
            <a:ext cx="18288000" cy="10287000"/>
            <a:chOff x="0" y="-19879"/>
            <a:chExt cx="24384000" cy="13716000"/>
          </a:xfrm>
        </p:grpSpPr>
        <p:pic>
          <p:nvPicPr>
            <p:cNvPr id="3" name="Picture 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duotone>
                <a:prstClr val="black"/>
                <a:schemeClr val="accent1">
                  <a:tint val="45000"/>
                  <a:satMod val="400000"/>
                </a:schemeClr>
              </a:duotone>
            </a:blip>
            <a:srcRect l="5249" t="2486" r="4627" b="1864"/>
            <a:stretch>
              <a:fillRect/>
            </a:stretch>
          </p:blipFill>
          <p:spPr>
            <a:xfrm>
              <a:off x="0" y="-19879"/>
              <a:ext cx="24384000" cy="13716000"/>
            </a:xfrm>
            <a:prstGeom prst="rect">
              <a:avLst/>
            </a:prstGeom>
          </p:spPr>
        </p:pic>
      </p:grpSp>
      <p:sp>
        <p:nvSpPr>
          <p:cNvPr id="4" name="TextBox 4">
            <a:extLst>
              <a:ext uri="{FF2B5EF4-FFF2-40B4-BE49-F238E27FC236}">
                <a16:creationId xmlns:a16="http://schemas.microsoft.com/office/drawing/2014/main" id="{605D6442-E1BB-8F47-0E8C-2092CEDDEE92}"/>
              </a:ext>
            </a:extLst>
          </p:cNvPr>
          <p:cNvSpPr txBox="1"/>
          <p:nvPr/>
        </p:nvSpPr>
        <p:spPr>
          <a:xfrm>
            <a:off x="381000" y="190500"/>
            <a:ext cx="7717610" cy="1281441"/>
          </a:xfrm>
          <a:prstGeom prst="rect">
            <a:avLst/>
          </a:prstGeom>
        </p:spPr>
        <p:txBody>
          <a:bodyPr lIns="0" tIns="0" rIns="0" bIns="0" rtlCol="0" anchor="t">
            <a:spAutoFit/>
          </a:bodyPr>
          <a:lstStyle/>
          <a:p>
            <a:pPr marL="0" lvl="0" indent="0">
              <a:lnSpc>
                <a:spcPts val="10560"/>
              </a:lnSpc>
              <a:spcBef>
                <a:spcPct val="0"/>
              </a:spcBef>
            </a:pPr>
            <a:r>
              <a:rPr lang="en-US" sz="8800" dirty="0">
                <a:solidFill>
                  <a:srgbClr val="EFEFEF"/>
                </a:solidFill>
                <a:latin typeface="Mero Thai"/>
              </a:rPr>
              <a:t>What next?</a:t>
            </a:r>
          </a:p>
        </p:txBody>
      </p:sp>
    </p:spTree>
  </p:cSld>
  <p:clrMapOvr>
    <a:masterClrMapping/>
  </p:clrMapOvr>
  <p:timing>
    <p:tnLst>
      <p:par>
        <p:cTn id="1" dur="indefinite" restart="never" nodeType="tmRoot">
          <p:childTnLst>
            <p:video>
              <p:cMediaNode vol="100000" mute="1">
                <p:cTn id="2"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 name="TextBox 5"/>
          <p:cNvSpPr txBox="1"/>
          <p:nvPr/>
        </p:nvSpPr>
        <p:spPr>
          <a:xfrm>
            <a:off x="609600" y="952500"/>
            <a:ext cx="14249400" cy="8007898"/>
          </a:xfrm>
          <a:prstGeom prst="rect">
            <a:avLst/>
          </a:prstGeom>
        </p:spPr>
        <p:txBody>
          <a:bodyPr wrap="square" lIns="0" tIns="0" rIns="0" bIns="0" rtlCol="0" anchor="t">
            <a:spAutoFit/>
          </a:bodyPr>
          <a:lstStyle/>
          <a:p>
            <a:pPr>
              <a:lnSpc>
                <a:spcPts val="4200"/>
              </a:lnSpc>
            </a:pPr>
            <a:r>
              <a:rPr lang="en-US" sz="3200" dirty="0">
                <a:solidFill>
                  <a:schemeClr val="bg1"/>
                </a:solidFill>
                <a:latin typeface="Neue Machina Light" panose="020B0604020202020204" charset="0"/>
              </a:rPr>
              <a:t>Questions to be answered </a:t>
            </a:r>
            <a:r>
              <a:rPr lang="en-US" sz="3200" dirty="0" err="1">
                <a:solidFill>
                  <a:schemeClr val="bg1"/>
                </a:solidFill>
                <a:latin typeface="Neue Machina Light" panose="020B0604020202020204" charset="0"/>
              </a:rPr>
              <a:t>wrt</a:t>
            </a:r>
            <a:r>
              <a:rPr lang="en-US" sz="3200" dirty="0">
                <a:solidFill>
                  <a:schemeClr val="bg1"/>
                </a:solidFill>
                <a:latin typeface="Neue Machina Light" panose="020B0604020202020204" charset="0"/>
              </a:rPr>
              <a:t>. the current paper!</a:t>
            </a:r>
          </a:p>
          <a:p>
            <a:pPr>
              <a:lnSpc>
                <a:spcPts val="4200"/>
              </a:lnSpc>
            </a:pPr>
            <a:endParaRPr lang="en-US" dirty="0">
              <a:solidFill>
                <a:schemeClr val="bg1"/>
              </a:solidFill>
              <a:latin typeface="Neue Machina Light" panose="020B0604020202020204" charset="0"/>
            </a:endParaRPr>
          </a:p>
          <a:p>
            <a:pPr marL="285750" indent="-285750">
              <a:lnSpc>
                <a:spcPts val="4200"/>
              </a:lnSpc>
              <a:buFont typeface="Arial" panose="020B0604020202020204" pitchFamily="34" charset="0"/>
              <a:buChar char="•"/>
            </a:pPr>
            <a:r>
              <a:rPr lang="en-US" dirty="0">
                <a:solidFill>
                  <a:schemeClr val="bg1"/>
                </a:solidFill>
                <a:latin typeface="Neue Machina Light" panose="020B0604020202020204" charset="0"/>
              </a:rPr>
              <a:t>W</a:t>
            </a:r>
            <a:r>
              <a:rPr lang="en-US" sz="1800" b="0" i="0" u="none" strike="noStrike" dirty="0">
                <a:solidFill>
                  <a:schemeClr val="bg1"/>
                </a:solidFill>
                <a:effectLst/>
                <a:latin typeface="Neue Machina Light" panose="020B0604020202020204" charset="0"/>
              </a:rPr>
              <a:t>here the parameters are stored?</a:t>
            </a:r>
          </a:p>
          <a:p>
            <a:pPr marL="285750" indent="-285750">
              <a:lnSpc>
                <a:spcPts val="4200"/>
              </a:lnSpc>
              <a:buFont typeface="Arial" panose="020B0604020202020204" pitchFamily="34" charset="0"/>
              <a:buChar char="•"/>
            </a:pPr>
            <a:r>
              <a:rPr lang="en-US" dirty="0">
                <a:solidFill>
                  <a:schemeClr val="bg1"/>
                </a:solidFill>
                <a:latin typeface="Neue Machina Light" panose="020B0604020202020204" charset="0"/>
              </a:rPr>
              <a:t>Can I combine this information with architecture file and yield a better visualization of model architecture?</a:t>
            </a:r>
          </a:p>
          <a:p>
            <a:pPr marL="285750" indent="-285750">
              <a:lnSpc>
                <a:spcPts val="4200"/>
              </a:lnSpc>
              <a:buFont typeface="Arial" panose="020B0604020202020204" pitchFamily="34" charset="0"/>
              <a:buChar char="•"/>
            </a:pPr>
            <a:r>
              <a:rPr lang="en-US" dirty="0">
                <a:solidFill>
                  <a:schemeClr val="bg1"/>
                </a:solidFill>
                <a:latin typeface="Neue Machina Light" panose="020B0604020202020204" charset="0"/>
              </a:rPr>
              <a:t>Steps involved to exclude extra layer and shortcut implementation</a:t>
            </a:r>
          </a:p>
          <a:p>
            <a:pPr marL="285750" indent="-285750">
              <a:lnSpc>
                <a:spcPts val="4200"/>
              </a:lnSpc>
              <a:buFont typeface="Arial" panose="020B0604020202020204" pitchFamily="34" charset="0"/>
              <a:buChar char="•"/>
            </a:pPr>
            <a:r>
              <a:rPr lang="en-US" dirty="0">
                <a:solidFill>
                  <a:schemeClr val="bg1"/>
                </a:solidFill>
                <a:latin typeface="Neue Machina Light" panose="020B0604020202020204" charset="0"/>
              </a:rPr>
              <a:t>How well are the custom operators obfuscated? </a:t>
            </a:r>
          </a:p>
          <a:p>
            <a:pPr marL="285750" indent="-285750">
              <a:lnSpc>
                <a:spcPts val="4200"/>
              </a:lnSpc>
              <a:buFont typeface="Arial" panose="020B0604020202020204" pitchFamily="34" charset="0"/>
              <a:buChar char="•"/>
            </a:pPr>
            <a:r>
              <a:rPr lang="en-US" dirty="0">
                <a:solidFill>
                  <a:schemeClr val="bg1"/>
                </a:solidFill>
                <a:latin typeface="Neue Machina Light" panose="020B0604020202020204" charset="0"/>
              </a:rPr>
              <a:t>How can this approach be made better than its current state?</a:t>
            </a:r>
          </a:p>
          <a:p>
            <a:pPr>
              <a:lnSpc>
                <a:spcPts val="4200"/>
              </a:lnSpc>
            </a:pPr>
            <a:endParaRPr lang="en-US" sz="2999" dirty="0">
              <a:solidFill>
                <a:schemeClr val="bg1"/>
              </a:solidFill>
              <a:latin typeface="Neue Machina Light" panose="020B0604020202020204" charset="0"/>
            </a:endParaRPr>
          </a:p>
          <a:p>
            <a:pPr>
              <a:lnSpc>
                <a:spcPts val="4200"/>
              </a:lnSpc>
            </a:pPr>
            <a:r>
              <a:rPr lang="en-US" sz="2999" dirty="0">
                <a:solidFill>
                  <a:schemeClr val="bg1"/>
                </a:solidFill>
                <a:latin typeface="Neue Machina Light" panose="020B0604020202020204" charset="0"/>
              </a:rPr>
              <a:t>Initial Plan:</a:t>
            </a:r>
          </a:p>
          <a:p>
            <a:pPr>
              <a:lnSpc>
                <a:spcPts val="4200"/>
              </a:lnSpc>
            </a:pPr>
            <a:endParaRPr lang="en-US" sz="2999" dirty="0">
              <a:solidFill>
                <a:schemeClr val="bg1"/>
              </a:solidFill>
              <a:latin typeface="Neue Machina Light" panose="020B0604020202020204" charset="0"/>
            </a:endParaRPr>
          </a:p>
          <a:p>
            <a:pPr marL="342900" indent="-342900">
              <a:lnSpc>
                <a:spcPts val="4200"/>
              </a:lnSpc>
              <a:buFont typeface="Arial" panose="020B0604020202020204" pitchFamily="34" charset="0"/>
              <a:buChar char="•"/>
            </a:pPr>
            <a:r>
              <a:rPr lang="en-US" sz="2000" dirty="0">
                <a:solidFill>
                  <a:schemeClr val="bg1"/>
                </a:solidFill>
                <a:latin typeface="Neue Machina Light" panose="020B0604020202020204" charset="0"/>
              </a:rPr>
              <a:t>Testing it against Neuro obfuscator, a paper that claims to de-obfuscate any kind of obfuscated model.</a:t>
            </a:r>
          </a:p>
          <a:p>
            <a:pPr marL="342900" indent="-342900">
              <a:lnSpc>
                <a:spcPts val="4200"/>
              </a:lnSpc>
              <a:buFont typeface="Arial" panose="020B0604020202020204" pitchFamily="34" charset="0"/>
              <a:buChar char="•"/>
            </a:pPr>
            <a:r>
              <a:rPr lang="en-US" sz="2000" dirty="0">
                <a:solidFill>
                  <a:schemeClr val="bg1"/>
                </a:solidFill>
                <a:latin typeface="Neue Machina Light" panose="020B0604020202020204" charset="0"/>
              </a:rPr>
              <a:t>Explore if this approach can work on the obfuscated model.</a:t>
            </a:r>
          </a:p>
          <a:p>
            <a:pPr marL="342900" indent="-342900">
              <a:lnSpc>
                <a:spcPts val="4200"/>
              </a:lnSpc>
              <a:buFont typeface="Arial" panose="020B0604020202020204" pitchFamily="34" charset="0"/>
              <a:buChar char="•"/>
            </a:pPr>
            <a:r>
              <a:rPr lang="en-US" sz="2000" dirty="0">
                <a:solidFill>
                  <a:schemeClr val="bg1"/>
                </a:solidFill>
                <a:latin typeface="Neue Machina Light" panose="020B0604020202020204" charset="0"/>
              </a:rPr>
              <a:t>Analyze the results( the scope could change): </a:t>
            </a:r>
          </a:p>
          <a:p>
            <a:pPr>
              <a:lnSpc>
                <a:spcPts val="4200"/>
              </a:lnSpc>
            </a:pPr>
            <a:r>
              <a:rPr lang="en-US" sz="2000" dirty="0">
                <a:solidFill>
                  <a:schemeClr val="bg1"/>
                </a:solidFill>
                <a:latin typeface="Neue Machina Light" panose="020B0604020202020204" charset="0"/>
              </a:rPr>
              <a:t>	If it can de-obfuscate, how can it be prevented.</a:t>
            </a:r>
          </a:p>
          <a:p>
            <a:pPr>
              <a:lnSpc>
                <a:spcPts val="4200"/>
              </a:lnSpc>
            </a:pPr>
            <a:r>
              <a:rPr lang="en-US" sz="2000" dirty="0">
                <a:solidFill>
                  <a:schemeClr val="bg1"/>
                </a:solidFill>
                <a:latin typeface="Neue Machina Light" panose="020B0604020202020204" charset="0"/>
              </a:rPr>
              <a:t>	If it cant de-obfuscate, explore the reasons.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1000"/>
                                        <p:tgtEl>
                                          <p:spTgt spid="5">
                                            <p:txEl>
                                              <p:pRg st="2" end="2"/>
                                            </p:txEl>
                                          </p:spTgt>
                                        </p:tgtEl>
                                      </p:cBhvr>
                                    </p:animEffect>
                                    <p:anim calcmode="lin" valueType="num">
                                      <p:cBhvr>
                                        <p:cTn id="8"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2" end="2"/>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Effect transition="in" filter="fade">
                                      <p:cBhvr>
                                        <p:cTn id="12" dur="1000"/>
                                        <p:tgtEl>
                                          <p:spTgt spid="5">
                                            <p:txEl>
                                              <p:pRg st="3" end="3"/>
                                            </p:txEl>
                                          </p:spTgt>
                                        </p:tgtEl>
                                      </p:cBhvr>
                                    </p:animEffect>
                                    <p:anim calcmode="lin" valueType="num">
                                      <p:cBhvr>
                                        <p:cTn id="13"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3" end="3"/>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1000"/>
                                        <p:tgtEl>
                                          <p:spTgt spid="5">
                                            <p:txEl>
                                              <p:pRg st="4" end="4"/>
                                            </p:txEl>
                                          </p:spTgt>
                                        </p:tgtEl>
                                      </p:cBhvr>
                                    </p:animEffect>
                                    <p:anim calcmode="lin" valueType="num">
                                      <p:cBhvr>
                                        <p:cTn id="18"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4" end="4"/>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fade">
                                      <p:cBhvr>
                                        <p:cTn id="22" dur="1000"/>
                                        <p:tgtEl>
                                          <p:spTgt spid="5">
                                            <p:txEl>
                                              <p:pRg st="5" end="5"/>
                                            </p:txEl>
                                          </p:spTgt>
                                        </p:tgtEl>
                                      </p:cBhvr>
                                    </p:animEffect>
                                    <p:anim calcmode="lin" valueType="num">
                                      <p:cBhvr>
                                        <p:cTn id="23"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5" end="5"/>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animEffect transition="in" filter="fade">
                                      <p:cBhvr>
                                        <p:cTn id="27" dur="1000"/>
                                        <p:tgtEl>
                                          <p:spTgt spid="5">
                                            <p:txEl>
                                              <p:pRg st="6" end="6"/>
                                            </p:txEl>
                                          </p:spTgt>
                                        </p:tgtEl>
                                      </p:cBhvr>
                                    </p:animEffect>
                                    <p:anim calcmode="lin" valueType="num">
                                      <p:cBhvr>
                                        <p:cTn id="28"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29"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xEl>
                                              <p:pRg st="8" end="8"/>
                                            </p:txEl>
                                          </p:spTgt>
                                        </p:tgtEl>
                                        <p:attrNameLst>
                                          <p:attrName>style.visibility</p:attrName>
                                        </p:attrNameLst>
                                      </p:cBhvr>
                                      <p:to>
                                        <p:strVal val="visible"/>
                                      </p:to>
                                    </p:set>
                                    <p:animEffect transition="in" filter="fade">
                                      <p:cBhvr>
                                        <p:cTn id="34" dur="1000"/>
                                        <p:tgtEl>
                                          <p:spTgt spid="5">
                                            <p:txEl>
                                              <p:pRg st="8" end="8"/>
                                            </p:txEl>
                                          </p:spTgt>
                                        </p:tgtEl>
                                      </p:cBhvr>
                                    </p:animEffect>
                                    <p:anim calcmode="lin" valueType="num">
                                      <p:cBhvr>
                                        <p:cTn id="35" dur="1000" fill="hold"/>
                                        <p:tgtEl>
                                          <p:spTgt spid="5">
                                            <p:txEl>
                                              <p:pRg st="8" end="8"/>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5">
                                            <p:txEl>
                                              <p:pRg st="10" end="10"/>
                                            </p:txEl>
                                          </p:spTgt>
                                        </p:tgtEl>
                                        <p:attrNameLst>
                                          <p:attrName>style.visibility</p:attrName>
                                        </p:attrNameLst>
                                      </p:cBhvr>
                                      <p:to>
                                        <p:strVal val="visible"/>
                                      </p:to>
                                    </p:set>
                                    <p:animEffect transition="in" filter="fade">
                                      <p:cBhvr>
                                        <p:cTn id="41" dur="1000"/>
                                        <p:tgtEl>
                                          <p:spTgt spid="5">
                                            <p:txEl>
                                              <p:pRg st="10" end="10"/>
                                            </p:txEl>
                                          </p:spTgt>
                                        </p:tgtEl>
                                      </p:cBhvr>
                                    </p:animEffect>
                                    <p:anim calcmode="lin" valueType="num">
                                      <p:cBhvr>
                                        <p:cTn id="42" dur="1000" fill="hold"/>
                                        <p:tgtEl>
                                          <p:spTgt spid="5">
                                            <p:txEl>
                                              <p:pRg st="10" end="10"/>
                                            </p:txEl>
                                          </p:spTgt>
                                        </p:tgtEl>
                                        <p:attrNameLst>
                                          <p:attrName>ppt_x</p:attrName>
                                        </p:attrNameLst>
                                      </p:cBhvr>
                                      <p:tavLst>
                                        <p:tav tm="0">
                                          <p:val>
                                            <p:strVal val="#ppt_x"/>
                                          </p:val>
                                        </p:tav>
                                        <p:tav tm="100000">
                                          <p:val>
                                            <p:strVal val="#ppt_x"/>
                                          </p:val>
                                        </p:tav>
                                      </p:tavLst>
                                    </p:anim>
                                    <p:anim calcmode="lin" valueType="num">
                                      <p:cBhvr>
                                        <p:cTn id="43" dur="1000" fill="hold"/>
                                        <p:tgtEl>
                                          <p:spTgt spid="5">
                                            <p:txEl>
                                              <p:pRg st="10" end="10"/>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5">
                                            <p:txEl>
                                              <p:pRg st="11" end="11"/>
                                            </p:txEl>
                                          </p:spTgt>
                                        </p:tgtEl>
                                        <p:attrNameLst>
                                          <p:attrName>style.visibility</p:attrName>
                                        </p:attrNameLst>
                                      </p:cBhvr>
                                      <p:to>
                                        <p:strVal val="visible"/>
                                      </p:to>
                                    </p:set>
                                    <p:animEffect transition="in" filter="fade">
                                      <p:cBhvr>
                                        <p:cTn id="46" dur="1000"/>
                                        <p:tgtEl>
                                          <p:spTgt spid="5">
                                            <p:txEl>
                                              <p:pRg st="11" end="11"/>
                                            </p:txEl>
                                          </p:spTgt>
                                        </p:tgtEl>
                                      </p:cBhvr>
                                    </p:animEffect>
                                    <p:anim calcmode="lin" valueType="num">
                                      <p:cBhvr>
                                        <p:cTn id="47" dur="1000" fill="hold"/>
                                        <p:tgtEl>
                                          <p:spTgt spid="5">
                                            <p:txEl>
                                              <p:pRg st="11" end="11"/>
                                            </p:txEl>
                                          </p:spTgt>
                                        </p:tgtEl>
                                        <p:attrNameLst>
                                          <p:attrName>ppt_x</p:attrName>
                                        </p:attrNameLst>
                                      </p:cBhvr>
                                      <p:tavLst>
                                        <p:tav tm="0">
                                          <p:val>
                                            <p:strVal val="#ppt_x"/>
                                          </p:val>
                                        </p:tav>
                                        <p:tav tm="100000">
                                          <p:val>
                                            <p:strVal val="#ppt_x"/>
                                          </p:val>
                                        </p:tav>
                                      </p:tavLst>
                                    </p:anim>
                                    <p:anim calcmode="lin" valueType="num">
                                      <p:cBhvr>
                                        <p:cTn id="48" dur="1000" fill="hold"/>
                                        <p:tgtEl>
                                          <p:spTgt spid="5">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5">
                                            <p:txEl>
                                              <p:pRg st="12" end="12"/>
                                            </p:txEl>
                                          </p:spTgt>
                                        </p:tgtEl>
                                        <p:attrNameLst>
                                          <p:attrName>style.visibility</p:attrName>
                                        </p:attrNameLst>
                                      </p:cBhvr>
                                      <p:to>
                                        <p:strVal val="visible"/>
                                      </p:to>
                                    </p:set>
                                    <p:animEffect transition="in" filter="fade">
                                      <p:cBhvr>
                                        <p:cTn id="53" dur="1000"/>
                                        <p:tgtEl>
                                          <p:spTgt spid="5">
                                            <p:txEl>
                                              <p:pRg st="12" end="12"/>
                                            </p:txEl>
                                          </p:spTgt>
                                        </p:tgtEl>
                                      </p:cBhvr>
                                    </p:animEffect>
                                    <p:anim calcmode="lin" valueType="num">
                                      <p:cBhvr>
                                        <p:cTn id="54" dur="1000" fill="hold"/>
                                        <p:tgtEl>
                                          <p:spTgt spid="5">
                                            <p:txEl>
                                              <p:pRg st="12" end="12"/>
                                            </p:txEl>
                                          </p:spTgt>
                                        </p:tgtEl>
                                        <p:attrNameLst>
                                          <p:attrName>ppt_x</p:attrName>
                                        </p:attrNameLst>
                                      </p:cBhvr>
                                      <p:tavLst>
                                        <p:tav tm="0">
                                          <p:val>
                                            <p:strVal val="#ppt_x"/>
                                          </p:val>
                                        </p:tav>
                                        <p:tav tm="100000">
                                          <p:val>
                                            <p:strVal val="#ppt_x"/>
                                          </p:val>
                                        </p:tav>
                                      </p:tavLst>
                                    </p:anim>
                                    <p:anim calcmode="lin" valueType="num">
                                      <p:cBhvr>
                                        <p:cTn id="55" dur="1000" fill="hold"/>
                                        <p:tgtEl>
                                          <p:spTgt spid="5">
                                            <p:txEl>
                                              <p:pRg st="12" end="12"/>
                                            </p:txEl>
                                          </p:spTgt>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5">
                                            <p:txEl>
                                              <p:pRg st="13" end="13"/>
                                            </p:txEl>
                                          </p:spTgt>
                                        </p:tgtEl>
                                        <p:attrNameLst>
                                          <p:attrName>style.visibility</p:attrName>
                                        </p:attrNameLst>
                                      </p:cBhvr>
                                      <p:to>
                                        <p:strVal val="visible"/>
                                      </p:to>
                                    </p:set>
                                    <p:animEffect transition="in" filter="fade">
                                      <p:cBhvr>
                                        <p:cTn id="60" dur="1000"/>
                                        <p:tgtEl>
                                          <p:spTgt spid="5">
                                            <p:txEl>
                                              <p:pRg st="13" end="13"/>
                                            </p:txEl>
                                          </p:spTgt>
                                        </p:tgtEl>
                                      </p:cBhvr>
                                    </p:animEffect>
                                    <p:anim calcmode="lin" valueType="num">
                                      <p:cBhvr>
                                        <p:cTn id="61" dur="1000" fill="hold"/>
                                        <p:tgtEl>
                                          <p:spTgt spid="5">
                                            <p:txEl>
                                              <p:pRg st="13" end="13"/>
                                            </p:txEl>
                                          </p:spTgt>
                                        </p:tgtEl>
                                        <p:attrNameLst>
                                          <p:attrName>ppt_x</p:attrName>
                                        </p:attrNameLst>
                                      </p:cBhvr>
                                      <p:tavLst>
                                        <p:tav tm="0">
                                          <p:val>
                                            <p:strVal val="#ppt_x"/>
                                          </p:val>
                                        </p:tav>
                                        <p:tav tm="100000">
                                          <p:val>
                                            <p:strVal val="#ppt_x"/>
                                          </p:val>
                                        </p:tav>
                                      </p:tavLst>
                                    </p:anim>
                                    <p:anim calcmode="lin" valueType="num">
                                      <p:cBhvr>
                                        <p:cTn id="62" dur="1000" fill="hold"/>
                                        <p:tgtEl>
                                          <p:spTgt spid="5">
                                            <p:txEl>
                                              <p:pRg st="13" end="13"/>
                                            </p:txEl>
                                          </p:spTgt>
                                        </p:tgtEl>
                                        <p:attrNameLst>
                                          <p:attrName>ppt_y</p:attrName>
                                        </p:attrNameLst>
                                      </p:cBhvr>
                                      <p:tavLst>
                                        <p:tav tm="0">
                                          <p:val>
                                            <p:strVal val="#ppt_y+.1"/>
                                          </p:val>
                                        </p:tav>
                                        <p:tav tm="100000">
                                          <p:val>
                                            <p:strVal val="#ppt_y"/>
                                          </p:val>
                                        </p:tav>
                                      </p:tavLst>
                                    </p:anim>
                                  </p:childTnLst>
                                </p:cTn>
                              </p:par>
                              <p:par>
                                <p:cTn id="63" presetID="42" presetClass="entr" presetSubtype="0" fill="hold" nodeType="withEffect">
                                  <p:stCondLst>
                                    <p:cond delay="0"/>
                                  </p:stCondLst>
                                  <p:childTnLst>
                                    <p:set>
                                      <p:cBhvr>
                                        <p:cTn id="64" dur="1" fill="hold">
                                          <p:stCondLst>
                                            <p:cond delay="0"/>
                                          </p:stCondLst>
                                        </p:cTn>
                                        <p:tgtEl>
                                          <p:spTgt spid="5">
                                            <p:txEl>
                                              <p:pRg st="14" end="14"/>
                                            </p:txEl>
                                          </p:spTgt>
                                        </p:tgtEl>
                                        <p:attrNameLst>
                                          <p:attrName>style.visibility</p:attrName>
                                        </p:attrNameLst>
                                      </p:cBhvr>
                                      <p:to>
                                        <p:strVal val="visible"/>
                                      </p:to>
                                    </p:set>
                                    <p:animEffect transition="in" filter="fade">
                                      <p:cBhvr>
                                        <p:cTn id="65" dur="1000"/>
                                        <p:tgtEl>
                                          <p:spTgt spid="5">
                                            <p:txEl>
                                              <p:pRg st="14" end="14"/>
                                            </p:txEl>
                                          </p:spTgt>
                                        </p:tgtEl>
                                      </p:cBhvr>
                                    </p:animEffect>
                                    <p:anim calcmode="lin" valueType="num">
                                      <p:cBhvr>
                                        <p:cTn id="66" dur="1000" fill="hold"/>
                                        <p:tgtEl>
                                          <p:spTgt spid="5">
                                            <p:txEl>
                                              <p:pRg st="14" end="14"/>
                                            </p:txEl>
                                          </p:spTgt>
                                        </p:tgtEl>
                                        <p:attrNameLst>
                                          <p:attrName>ppt_x</p:attrName>
                                        </p:attrNameLst>
                                      </p:cBhvr>
                                      <p:tavLst>
                                        <p:tav tm="0">
                                          <p:val>
                                            <p:strVal val="#ppt_x"/>
                                          </p:val>
                                        </p:tav>
                                        <p:tav tm="100000">
                                          <p:val>
                                            <p:strVal val="#ppt_x"/>
                                          </p:val>
                                        </p:tav>
                                      </p:tavLst>
                                    </p:anim>
                                    <p:anim calcmode="lin" valueType="num">
                                      <p:cBhvr>
                                        <p:cTn id="67" dur="1000" fill="hold"/>
                                        <p:tgtEl>
                                          <p:spTgt spid="5">
                                            <p:txEl>
                                              <p:pRg st="14" end="1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028700" y="876300"/>
            <a:ext cx="4752978" cy="2205732"/>
          </a:xfrm>
          <a:prstGeom prst="rect">
            <a:avLst/>
          </a:prstGeom>
        </p:spPr>
        <p:txBody>
          <a:bodyPr lIns="0" tIns="0" rIns="0" bIns="0" rtlCol="0" anchor="t">
            <a:spAutoFit/>
          </a:bodyPr>
          <a:lstStyle/>
          <a:p>
            <a:pPr marL="0" lvl="0" indent="0">
              <a:lnSpc>
                <a:spcPts val="8640"/>
              </a:lnSpc>
              <a:spcBef>
                <a:spcPct val="0"/>
              </a:spcBef>
            </a:pPr>
            <a:r>
              <a:rPr lang="en-US" sz="7200" u="none" dirty="0">
                <a:solidFill>
                  <a:srgbClr val="EFEFEF"/>
                </a:solidFill>
                <a:latin typeface="Mero Thai"/>
              </a:rPr>
              <a:t>Well,</a:t>
            </a:r>
          </a:p>
          <a:p>
            <a:pPr marL="0" lvl="0" indent="0">
              <a:lnSpc>
                <a:spcPts val="8640"/>
              </a:lnSpc>
              <a:spcBef>
                <a:spcPct val="0"/>
              </a:spcBef>
            </a:pPr>
            <a:r>
              <a:rPr lang="en-US" sz="7200" dirty="0">
                <a:solidFill>
                  <a:srgbClr val="EFEFEF"/>
                </a:solidFill>
                <a:latin typeface="Mero Thai"/>
              </a:rPr>
              <a:t>Its done.</a:t>
            </a:r>
            <a:endParaRPr lang="en-US" sz="7200" u="none" dirty="0">
              <a:solidFill>
                <a:srgbClr val="EFEFEF"/>
              </a:solidFill>
              <a:latin typeface="Mero Thai"/>
            </a:endParaRPr>
          </a:p>
        </p:txBody>
      </p:sp>
      <p:grpSp>
        <p:nvGrpSpPr>
          <p:cNvPr id="3" name="Group 3"/>
          <p:cNvGrpSpPr/>
          <p:nvPr/>
        </p:nvGrpSpPr>
        <p:grpSpPr>
          <a:xfrm>
            <a:off x="12025910" y="190500"/>
            <a:ext cx="6221020" cy="6790222"/>
            <a:chOff x="0" y="0"/>
            <a:chExt cx="4948880" cy="9053630"/>
          </a:xfrm>
        </p:grpSpPr>
        <p:pic>
          <p:nvPicPr>
            <p:cNvPr id="4" name="Picture 4"/>
            <p:cNvPicPr>
              <a:picLocks noChangeAspect="1"/>
            </p:cNvPicPr>
            <p:nvPr/>
          </p:nvPicPr>
          <p:blipFill>
            <a:blip r:embed="rId2"/>
            <a:srcRect l="67045" r="14734"/>
            <a:stretch>
              <a:fillRect/>
            </a:stretch>
          </p:blipFill>
          <p:spPr>
            <a:xfrm>
              <a:off x="0" y="0"/>
              <a:ext cx="4948880" cy="9053630"/>
            </a:xfrm>
            <a:prstGeom prst="rect">
              <a:avLst/>
            </a:prstGeom>
          </p:spPr>
        </p:pic>
      </p:grpSp>
      <p:sp>
        <p:nvSpPr>
          <p:cNvPr id="13" name="TextBox 12">
            <a:extLst>
              <a:ext uri="{FF2B5EF4-FFF2-40B4-BE49-F238E27FC236}">
                <a16:creationId xmlns:a16="http://schemas.microsoft.com/office/drawing/2014/main" id="{D05A8911-FE06-70C6-BD82-2F4A892CCA59}"/>
              </a:ext>
            </a:extLst>
          </p:cNvPr>
          <p:cNvSpPr txBox="1"/>
          <p:nvPr/>
        </p:nvSpPr>
        <p:spPr>
          <a:xfrm>
            <a:off x="1285878" y="6438900"/>
            <a:ext cx="8991600" cy="1754326"/>
          </a:xfrm>
          <a:prstGeom prst="rect">
            <a:avLst/>
          </a:prstGeom>
          <a:noFill/>
        </p:spPr>
        <p:txBody>
          <a:bodyPr wrap="square" rtlCol="0">
            <a:spAutoFit/>
          </a:bodyPr>
          <a:lstStyle/>
          <a:p>
            <a:r>
              <a:rPr lang="de-DE" sz="3600" dirty="0">
                <a:solidFill>
                  <a:schemeClr val="bg1"/>
                </a:solidFill>
                <a:latin typeface="Neue Machina Light" panose="020B0604020202020204" charset="0"/>
              </a:rPr>
              <a:t>Any </a:t>
            </a:r>
            <a:r>
              <a:rPr lang="de-DE" sz="3600" dirty="0" err="1">
                <a:solidFill>
                  <a:schemeClr val="bg1"/>
                </a:solidFill>
                <a:latin typeface="Neue Machina Light" panose="020B0604020202020204" charset="0"/>
              </a:rPr>
              <a:t>suggestions</a:t>
            </a:r>
            <a:r>
              <a:rPr lang="de-DE" sz="3600" dirty="0">
                <a:solidFill>
                  <a:schemeClr val="bg1"/>
                </a:solidFill>
                <a:latin typeface="Neue Machina Light" panose="020B0604020202020204" charset="0"/>
              </a:rPr>
              <a:t>?,</a:t>
            </a:r>
          </a:p>
          <a:p>
            <a:r>
              <a:rPr lang="de-DE" sz="3600" dirty="0" err="1">
                <a:solidFill>
                  <a:schemeClr val="bg1"/>
                </a:solidFill>
                <a:latin typeface="Neue Machina Light" panose="020B0604020202020204" charset="0"/>
              </a:rPr>
              <a:t>inputs</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or</a:t>
            </a:r>
            <a:r>
              <a:rPr lang="de-DE" sz="3600" dirty="0">
                <a:solidFill>
                  <a:schemeClr val="bg1"/>
                </a:solidFill>
                <a:latin typeface="Neue Machina Light" panose="020B0604020202020204" charset="0"/>
              </a:rPr>
              <a:t> </a:t>
            </a:r>
          </a:p>
          <a:p>
            <a:r>
              <a:rPr lang="de-DE" sz="3600" dirty="0" err="1">
                <a:solidFill>
                  <a:schemeClr val="bg1"/>
                </a:solidFill>
                <a:latin typeface="Neue Machina Light" panose="020B0604020202020204" charset="0"/>
              </a:rPr>
              <a:t>thoughts</a:t>
            </a:r>
            <a:r>
              <a:rPr lang="de-DE" sz="3600" dirty="0">
                <a:solidFill>
                  <a:schemeClr val="bg1"/>
                </a:solidFill>
                <a:latin typeface="Neue Machina Light" panose="020B0604020202020204"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Effect transition="in" filter="fade">
                                      <p:cBhvr>
                                        <p:cTn id="7" dur="1000"/>
                                        <p:tgtEl>
                                          <p:spTgt spid="13">
                                            <p:txEl>
                                              <p:pRg st="0" end="0"/>
                                            </p:txEl>
                                          </p:spTgt>
                                        </p:tgtEl>
                                      </p:cBhvr>
                                    </p:animEffect>
                                    <p:anim calcmode="lin" valueType="num">
                                      <p:cBhvr>
                                        <p:cTn id="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3">
                                            <p:txEl>
                                              <p:pRg st="1" end="1"/>
                                            </p:txEl>
                                          </p:spTgt>
                                        </p:tgtEl>
                                        <p:attrNameLst>
                                          <p:attrName>style.visibility</p:attrName>
                                        </p:attrNameLst>
                                      </p:cBhvr>
                                      <p:to>
                                        <p:strVal val="visible"/>
                                      </p:to>
                                    </p:set>
                                    <p:animEffect transition="in" filter="fade">
                                      <p:cBhvr>
                                        <p:cTn id="14" dur="1000"/>
                                        <p:tgtEl>
                                          <p:spTgt spid="13">
                                            <p:txEl>
                                              <p:pRg st="1" end="1"/>
                                            </p:txEl>
                                          </p:spTgt>
                                        </p:tgtEl>
                                      </p:cBhvr>
                                    </p:animEffect>
                                    <p:anim calcmode="lin" valueType="num">
                                      <p:cBhvr>
                                        <p:cTn id="15"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3">
                                            <p:txEl>
                                              <p:pRg st="2" end="2"/>
                                            </p:txEl>
                                          </p:spTgt>
                                        </p:tgtEl>
                                        <p:attrNameLst>
                                          <p:attrName>style.visibility</p:attrName>
                                        </p:attrNameLst>
                                      </p:cBhvr>
                                      <p:to>
                                        <p:strVal val="visible"/>
                                      </p:to>
                                    </p:set>
                                    <p:animEffect transition="in" filter="fade">
                                      <p:cBhvr>
                                        <p:cTn id="21" dur="1000"/>
                                        <p:tgtEl>
                                          <p:spTgt spid="13">
                                            <p:txEl>
                                              <p:pRg st="2" end="2"/>
                                            </p:txEl>
                                          </p:spTgt>
                                        </p:tgtEl>
                                      </p:cBhvr>
                                    </p:animEffect>
                                    <p:anim calcmode="lin" valueType="num">
                                      <p:cBhvr>
                                        <p:cTn id="22"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42AB6C78-9F8C-7E85-DE07-A0B448615D6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FE962197-7DF5-C2BA-FD1E-09676C7C32A0}"/>
              </a:ext>
            </a:extLst>
          </p:cNvPr>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182FE20C-BE3E-C8EE-33E8-B9162AA495F6}"/>
              </a:ext>
            </a:extLst>
          </p:cNvPr>
          <p:cNvGrpSpPr/>
          <p:nvPr/>
        </p:nvGrpSpPr>
        <p:grpSpPr>
          <a:xfrm>
            <a:off x="-762000" y="-31474"/>
            <a:ext cx="7589321" cy="10287000"/>
            <a:chOff x="0" y="0"/>
            <a:chExt cx="2567252" cy="3479800"/>
          </a:xfrm>
        </p:grpSpPr>
        <p:sp>
          <p:nvSpPr>
            <p:cNvPr id="4" name="Freeform 4">
              <a:extLst>
                <a:ext uri="{FF2B5EF4-FFF2-40B4-BE49-F238E27FC236}">
                  <a16:creationId xmlns:a16="http://schemas.microsoft.com/office/drawing/2014/main" id="{A6769347-C46E-96F6-F852-E63166096B86}"/>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6" name="TextBox 6">
            <a:extLst>
              <a:ext uri="{FF2B5EF4-FFF2-40B4-BE49-F238E27FC236}">
                <a16:creationId xmlns:a16="http://schemas.microsoft.com/office/drawing/2014/main" id="{6B9D51B6-6D74-553A-C103-5E67A0340C7A}"/>
              </a:ext>
            </a:extLst>
          </p:cNvPr>
          <p:cNvSpPr txBox="1"/>
          <p:nvPr/>
        </p:nvSpPr>
        <p:spPr>
          <a:xfrm>
            <a:off x="1028700" y="2531555"/>
            <a:ext cx="5098253" cy="2809875"/>
          </a:xfrm>
          <a:prstGeom prst="rect">
            <a:avLst/>
          </a:prstGeom>
        </p:spPr>
        <p:txBody>
          <a:bodyPr lIns="0" tIns="0" rIns="0" bIns="0" rtlCol="0" anchor="t">
            <a:spAutoFit/>
          </a:bodyPr>
          <a:lstStyle/>
          <a:p>
            <a:pPr marL="0" lvl="0" indent="0">
              <a:lnSpc>
                <a:spcPts val="10560"/>
              </a:lnSpc>
              <a:spcBef>
                <a:spcPct val="0"/>
              </a:spcBef>
            </a:pPr>
            <a:r>
              <a:rPr lang="en-US" sz="8800">
                <a:solidFill>
                  <a:srgbClr val="EFEFEF"/>
                </a:solidFill>
                <a:latin typeface="Mero Thai"/>
              </a:rPr>
              <a:t>Thank you!</a:t>
            </a:r>
          </a:p>
        </p:txBody>
      </p:sp>
    </p:spTree>
    <p:extLst>
      <p:ext uri="{BB962C8B-B14F-4D97-AF65-F5344CB8AC3E}">
        <p14:creationId xmlns:p14="http://schemas.microsoft.com/office/powerpoint/2010/main" val="38650140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0" y="6083758"/>
            <a:ext cx="18288000" cy="4203242"/>
            <a:chOff x="0" y="0"/>
            <a:chExt cx="24384000" cy="5604323"/>
          </a:xfrm>
        </p:grpSpPr>
        <p:pic>
          <p:nvPicPr>
            <p:cNvPr id="3" name="Picture 3"/>
            <p:cNvPicPr>
              <a:picLocks noChangeAspect="1"/>
            </p:cNvPicPr>
            <p:nvPr/>
          </p:nvPicPr>
          <p:blipFill>
            <a:blip r:embed="rId2"/>
            <a:srcRect t="15524" b="15524"/>
            <a:stretch>
              <a:fillRect/>
            </a:stretch>
          </p:blipFill>
          <p:spPr>
            <a:xfrm>
              <a:off x="0" y="0"/>
              <a:ext cx="24384000" cy="5604323"/>
            </a:xfrm>
            <a:prstGeom prst="rect">
              <a:avLst/>
            </a:prstGeom>
          </p:spPr>
        </p:pic>
      </p:grpSp>
      <p:sp>
        <p:nvSpPr>
          <p:cNvPr id="4" name="TextBox 4"/>
          <p:cNvSpPr txBox="1"/>
          <p:nvPr/>
        </p:nvSpPr>
        <p:spPr>
          <a:xfrm>
            <a:off x="1028700" y="1328738"/>
            <a:ext cx="8115300" cy="2640788"/>
          </a:xfrm>
          <a:prstGeom prst="rect">
            <a:avLst/>
          </a:prstGeom>
        </p:spPr>
        <p:txBody>
          <a:bodyPr lIns="0" tIns="0" rIns="0" bIns="0" rtlCol="0" anchor="t">
            <a:spAutoFit/>
          </a:bodyPr>
          <a:lstStyle/>
          <a:p>
            <a:pPr marL="0" lvl="0" indent="0" algn="l">
              <a:lnSpc>
                <a:spcPts val="10560"/>
              </a:lnSpc>
              <a:spcBef>
                <a:spcPct val="0"/>
              </a:spcBef>
            </a:pPr>
            <a:r>
              <a:rPr lang="en-US" sz="8800" u="none" dirty="0">
                <a:solidFill>
                  <a:srgbClr val="EFEFEF"/>
                </a:solidFill>
                <a:latin typeface="Mero Thai"/>
              </a:rPr>
              <a:t>Any questions?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66907FBE-BC40-3CBB-02B1-425EFE46170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909F324D-AE80-E011-237B-E862B740614D}"/>
              </a:ext>
            </a:extLst>
          </p:cNvPr>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54C6CCDB-5257-6650-51D4-6C6E18997BE5}"/>
              </a:ext>
            </a:extLst>
          </p:cNvPr>
          <p:cNvGrpSpPr/>
          <p:nvPr/>
        </p:nvGrpSpPr>
        <p:grpSpPr>
          <a:xfrm>
            <a:off x="-1314588" y="4970"/>
            <a:ext cx="7589321" cy="10287000"/>
            <a:chOff x="0" y="0"/>
            <a:chExt cx="2567252" cy="3479800"/>
          </a:xfrm>
        </p:grpSpPr>
        <p:sp>
          <p:nvSpPr>
            <p:cNvPr id="4" name="Freeform 4">
              <a:extLst>
                <a:ext uri="{FF2B5EF4-FFF2-40B4-BE49-F238E27FC236}">
                  <a16:creationId xmlns:a16="http://schemas.microsoft.com/office/drawing/2014/main" id="{51654267-F645-53EC-795E-4F0B7AE2DDEA}"/>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6" name="TextBox 6">
            <a:extLst>
              <a:ext uri="{FF2B5EF4-FFF2-40B4-BE49-F238E27FC236}">
                <a16:creationId xmlns:a16="http://schemas.microsoft.com/office/drawing/2014/main" id="{71BAB981-9F50-981E-9839-317B6A67E4AC}"/>
              </a:ext>
            </a:extLst>
          </p:cNvPr>
          <p:cNvSpPr txBox="1"/>
          <p:nvPr/>
        </p:nvSpPr>
        <p:spPr>
          <a:xfrm>
            <a:off x="1447800" y="5800031"/>
            <a:ext cx="5098253" cy="2809875"/>
          </a:xfrm>
          <a:prstGeom prst="rect">
            <a:avLst/>
          </a:prstGeom>
        </p:spPr>
        <p:txBody>
          <a:bodyPr lIns="0" tIns="0" rIns="0" bIns="0" rtlCol="0" anchor="t">
            <a:spAutoFit/>
          </a:bodyPr>
          <a:lstStyle/>
          <a:p>
            <a:pPr marL="0" lvl="0" indent="0">
              <a:lnSpc>
                <a:spcPts val="10560"/>
              </a:lnSpc>
              <a:spcBef>
                <a:spcPct val="0"/>
              </a:spcBef>
            </a:pPr>
            <a:r>
              <a:rPr lang="en-US" sz="8800" dirty="0">
                <a:solidFill>
                  <a:srgbClr val="EFEFEF"/>
                </a:solidFill>
                <a:latin typeface="Mero Thai"/>
              </a:rPr>
              <a:t>Thank you!</a:t>
            </a:r>
          </a:p>
        </p:txBody>
      </p:sp>
      <p:sp>
        <p:nvSpPr>
          <p:cNvPr id="5" name="TextBox 2">
            <a:extLst>
              <a:ext uri="{FF2B5EF4-FFF2-40B4-BE49-F238E27FC236}">
                <a16:creationId xmlns:a16="http://schemas.microsoft.com/office/drawing/2014/main" id="{9145F846-0B36-E663-C395-9761D40ADFA2}"/>
              </a:ext>
            </a:extLst>
          </p:cNvPr>
          <p:cNvSpPr txBox="1"/>
          <p:nvPr/>
        </p:nvSpPr>
        <p:spPr>
          <a:xfrm>
            <a:off x="1447800" y="876300"/>
            <a:ext cx="8915400" cy="2205732"/>
          </a:xfrm>
          <a:prstGeom prst="rect">
            <a:avLst/>
          </a:prstGeom>
        </p:spPr>
        <p:txBody>
          <a:bodyPr wrap="square" lIns="0" tIns="0" rIns="0" bIns="0" rtlCol="0" anchor="t">
            <a:spAutoFit/>
          </a:bodyPr>
          <a:lstStyle/>
          <a:p>
            <a:pPr marL="0" lvl="0" indent="0">
              <a:lnSpc>
                <a:spcPts val="8640"/>
              </a:lnSpc>
              <a:spcBef>
                <a:spcPct val="0"/>
              </a:spcBef>
            </a:pPr>
            <a:r>
              <a:rPr lang="en-US" sz="7200" dirty="0">
                <a:solidFill>
                  <a:srgbClr val="EFEFEF"/>
                </a:solidFill>
                <a:latin typeface="Mero Thai"/>
              </a:rPr>
              <a:t>Now I am really done </a:t>
            </a:r>
            <a:r>
              <a:rPr lang="en-US" sz="7200" dirty="0">
                <a:solidFill>
                  <a:srgbClr val="EFEFEF"/>
                </a:solidFill>
                <a:latin typeface="Mero Thai"/>
                <a:sym typeface="Wingdings" panose="05000000000000000000" pitchFamily="2" charset="2"/>
              </a:rPr>
              <a:t></a:t>
            </a:r>
            <a:endParaRPr lang="en-US" sz="7200" u="none" dirty="0">
              <a:solidFill>
                <a:srgbClr val="EFEFEF"/>
              </a:solidFill>
              <a:latin typeface="Mero Thai"/>
            </a:endParaRPr>
          </a:p>
        </p:txBody>
      </p:sp>
    </p:spTree>
    <p:extLst>
      <p:ext uri="{BB962C8B-B14F-4D97-AF65-F5344CB8AC3E}">
        <p14:creationId xmlns:p14="http://schemas.microsoft.com/office/powerpoint/2010/main" val="1244039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FD94E6CF-3426-E0F9-C6F3-333F3100383B}"/>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5FD3601-9BD2-A6D6-31DA-F500D9988C4B}"/>
              </a:ext>
            </a:extLst>
          </p:cNvPr>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3CA6147E-E46B-20E2-5300-0BB0B7A6167D}"/>
              </a:ext>
            </a:extLst>
          </p:cNvPr>
          <p:cNvGrpSpPr/>
          <p:nvPr/>
        </p:nvGrpSpPr>
        <p:grpSpPr>
          <a:xfrm>
            <a:off x="-1314588" y="4970"/>
            <a:ext cx="7589321" cy="10287000"/>
            <a:chOff x="0" y="0"/>
            <a:chExt cx="2567252" cy="3479800"/>
          </a:xfrm>
        </p:grpSpPr>
        <p:sp>
          <p:nvSpPr>
            <p:cNvPr id="4" name="Freeform 4">
              <a:extLst>
                <a:ext uri="{FF2B5EF4-FFF2-40B4-BE49-F238E27FC236}">
                  <a16:creationId xmlns:a16="http://schemas.microsoft.com/office/drawing/2014/main" id="{6FAB3F0E-38A5-3485-638E-BF2B47715DFD}"/>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7" name="TextBox 6">
            <a:extLst>
              <a:ext uri="{FF2B5EF4-FFF2-40B4-BE49-F238E27FC236}">
                <a16:creationId xmlns:a16="http://schemas.microsoft.com/office/drawing/2014/main" id="{E382839F-B96F-6753-115A-872EA5D427DF}"/>
              </a:ext>
            </a:extLst>
          </p:cNvPr>
          <p:cNvSpPr txBox="1"/>
          <p:nvPr/>
        </p:nvSpPr>
        <p:spPr>
          <a:xfrm>
            <a:off x="4953000" y="342900"/>
            <a:ext cx="7448937" cy="1015663"/>
          </a:xfrm>
          <a:prstGeom prst="rect">
            <a:avLst/>
          </a:prstGeom>
          <a:noFill/>
        </p:spPr>
        <p:txBody>
          <a:bodyPr wrap="square" rtlCol="0">
            <a:spAutoFit/>
          </a:bodyPr>
          <a:lstStyle/>
          <a:p>
            <a:r>
              <a:rPr lang="de-DE" sz="6000" dirty="0" err="1">
                <a:solidFill>
                  <a:schemeClr val="bg1"/>
                </a:solidFill>
                <a:latin typeface="News Gothic MT" panose="020F0502020204030204" pitchFamily="34" charset="0"/>
              </a:rPr>
              <a:t>Tf</a:t>
            </a:r>
            <a:r>
              <a:rPr lang="de-DE" sz="6000" dirty="0">
                <a:solidFill>
                  <a:schemeClr val="bg1"/>
                </a:solidFill>
                <a:latin typeface="News Gothic MT" panose="020F0502020204030204" pitchFamily="34" charset="0"/>
              </a:rPr>
              <a:t> </a:t>
            </a:r>
            <a:r>
              <a:rPr lang="de-DE" sz="6000" dirty="0" err="1">
                <a:solidFill>
                  <a:schemeClr val="bg1"/>
                </a:solidFill>
                <a:latin typeface="News Gothic MT" panose="020F0502020204030204" pitchFamily="34" charset="0"/>
              </a:rPr>
              <a:t>vs</a:t>
            </a:r>
            <a:r>
              <a:rPr lang="de-DE" sz="6000" dirty="0">
                <a:solidFill>
                  <a:schemeClr val="bg1"/>
                </a:solidFill>
                <a:latin typeface="News Gothic MT" panose="020F0502020204030204" pitchFamily="34" charset="0"/>
              </a:rPr>
              <a:t> </a:t>
            </a:r>
            <a:r>
              <a:rPr lang="de-DE" sz="6000" dirty="0" err="1">
                <a:solidFill>
                  <a:schemeClr val="bg1"/>
                </a:solidFill>
                <a:latin typeface="News Gothic MT" panose="020F0502020204030204" pitchFamily="34" charset="0"/>
              </a:rPr>
              <a:t>Tf</a:t>
            </a:r>
            <a:r>
              <a:rPr lang="de-DE" sz="6000" dirty="0">
                <a:solidFill>
                  <a:schemeClr val="bg1"/>
                </a:solidFill>
                <a:latin typeface="News Gothic MT" panose="020F0502020204030204" pitchFamily="34" charset="0"/>
              </a:rPr>
              <a:t> </a:t>
            </a:r>
            <a:r>
              <a:rPr lang="de-DE" sz="6000" dirty="0" err="1">
                <a:solidFill>
                  <a:schemeClr val="bg1"/>
                </a:solidFill>
                <a:latin typeface="News Gothic MT" panose="020F0502020204030204" pitchFamily="34" charset="0"/>
              </a:rPr>
              <a:t>lite</a:t>
            </a:r>
            <a:r>
              <a:rPr lang="de-DE" sz="6000" dirty="0">
                <a:solidFill>
                  <a:schemeClr val="bg1"/>
                </a:solidFill>
                <a:latin typeface="News Gothic MT" panose="020F0502020204030204" pitchFamily="34" charset="0"/>
              </a:rPr>
              <a:t> </a:t>
            </a:r>
            <a:r>
              <a:rPr lang="de-DE" sz="6000" dirty="0" err="1">
                <a:solidFill>
                  <a:schemeClr val="bg1"/>
                </a:solidFill>
                <a:latin typeface="News Gothic MT" panose="020F0502020204030204" pitchFamily="34" charset="0"/>
              </a:rPr>
              <a:t>model</a:t>
            </a:r>
            <a:endParaRPr lang="de-DE" sz="6000" dirty="0">
              <a:solidFill>
                <a:schemeClr val="bg1"/>
              </a:solidFill>
              <a:latin typeface="News Gothic MT" panose="020F0502020204030204" pitchFamily="34" charset="0"/>
            </a:endParaRPr>
          </a:p>
        </p:txBody>
      </p:sp>
      <p:sp>
        <p:nvSpPr>
          <p:cNvPr id="8" name="TextBox 7">
            <a:extLst>
              <a:ext uri="{FF2B5EF4-FFF2-40B4-BE49-F238E27FC236}">
                <a16:creationId xmlns:a16="http://schemas.microsoft.com/office/drawing/2014/main" id="{B9CEF0B2-AE6C-B37D-94BA-38C2DF52E00C}"/>
              </a:ext>
            </a:extLst>
          </p:cNvPr>
          <p:cNvSpPr txBox="1"/>
          <p:nvPr/>
        </p:nvSpPr>
        <p:spPr>
          <a:xfrm>
            <a:off x="304800" y="2552700"/>
            <a:ext cx="17297400" cy="6986528"/>
          </a:xfrm>
          <a:prstGeom prst="rect">
            <a:avLst/>
          </a:prstGeom>
          <a:noFill/>
        </p:spPr>
        <p:txBody>
          <a:bodyPr wrap="square" rtlCol="0">
            <a:spAutoFit/>
          </a:bodyPr>
          <a:lstStyle/>
          <a:p>
            <a:r>
              <a:rPr lang="en-US" sz="2800" b="1" dirty="0">
                <a:solidFill>
                  <a:schemeClr val="bg1"/>
                </a:solidFill>
                <a:latin typeface="News Gothic MT" panose="020B0504020203020204" pitchFamily="34" charset="0"/>
              </a:rPr>
              <a:t>P</a:t>
            </a:r>
            <a:r>
              <a:rPr lang="en-US" sz="2800" b="1" i="0" dirty="0">
                <a:solidFill>
                  <a:schemeClr val="bg1"/>
                </a:solidFill>
                <a:effectLst/>
                <a:latin typeface="News Gothic MT" panose="020B0504020203020204" pitchFamily="34" charset="0"/>
              </a:rPr>
              <a:t>rimarily centers around the transition from a model designed for training to one optimized for inference.</a:t>
            </a:r>
          </a:p>
          <a:p>
            <a:endParaRPr lang="en-US" sz="2800" b="1" dirty="0">
              <a:solidFill>
                <a:schemeClr val="bg1"/>
              </a:solidFill>
              <a:latin typeface="News Gothic MT" panose="020B0504020203020204" pitchFamily="34" charset="0"/>
            </a:endParaRPr>
          </a:p>
          <a:p>
            <a:r>
              <a:rPr lang="en-US" sz="2800" b="1" i="0" dirty="0">
                <a:solidFill>
                  <a:schemeClr val="bg1"/>
                </a:solidFill>
                <a:effectLst/>
                <a:latin typeface="News Gothic MT" panose="020B0504020203020204" pitchFamily="34" charset="0"/>
              </a:rPr>
              <a:t>During conversion of the TF model to TF-lite model:</a:t>
            </a:r>
          </a:p>
          <a:p>
            <a:pPr marL="457200" indent="-457200">
              <a:buFont typeface="Courier New" panose="02070309020205020404" pitchFamily="49" charset="0"/>
              <a:buChar char="o"/>
            </a:pPr>
            <a:r>
              <a:rPr lang="de-DE" sz="2800" i="0" dirty="0">
                <a:solidFill>
                  <a:schemeClr val="bg1"/>
                </a:solidFill>
                <a:effectLst/>
                <a:latin typeface="News Gothic MT" panose="020B0504020203020204" pitchFamily="34" charset="0"/>
              </a:rPr>
              <a:t>Graph Transformation and </a:t>
            </a:r>
            <a:r>
              <a:rPr lang="de-DE" sz="2800" i="0" dirty="0" err="1">
                <a:solidFill>
                  <a:schemeClr val="bg1"/>
                </a:solidFill>
                <a:effectLst/>
                <a:latin typeface="News Gothic MT" panose="020B0504020203020204" pitchFamily="34" charset="0"/>
              </a:rPr>
              <a:t>Optimization</a:t>
            </a:r>
            <a:r>
              <a:rPr lang="de-DE" sz="2800" i="0" dirty="0">
                <a:solidFill>
                  <a:schemeClr val="bg1"/>
                </a:solidFill>
                <a:effectLst/>
                <a:latin typeface="News Gothic MT" panose="020B0504020203020204" pitchFamily="34" charset="0"/>
              </a:rPr>
              <a:t>.</a:t>
            </a:r>
          </a:p>
          <a:p>
            <a:pPr marL="1371600" lvl="2" indent="-457200">
              <a:buFont typeface="Courier New" panose="02070309020205020404" pitchFamily="49" charset="0"/>
              <a:buChar char="o"/>
            </a:pPr>
            <a:r>
              <a:rPr lang="de-DE" sz="2800" dirty="0" err="1">
                <a:solidFill>
                  <a:schemeClr val="bg1"/>
                </a:solidFill>
                <a:latin typeface="News Gothic MT" panose="020B0504020203020204" pitchFamily="34" charset="0"/>
              </a:rPr>
              <a:t>Pruning</a:t>
            </a:r>
            <a:endParaRPr lang="de-DE" sz="2800" dirty="0">
              <a:solidFill>
                <a:schemeClr val="bg1"/>
              </a:solidFill>
              <a:latin typeface="News Gothic MT" panose="020B0504020203020204" pitchFamily="34" charset="0"/>
            </a:endParaRPr>
          </a:p>
          <a:p>
            <a:pPr marL="1371600" lvl="2" indent="-457200">
              <a:buFont typeface="Courier New" panose="02070309020205020404" pitchFamily="49" charset="0"/>
              <a:buChar char="o"/>
            </a:pPr>
            <a:r>
              <a:rPr lang="de-DE" sz="2800" dirty="0" err="1">
                <a:solidFill>
                  <a:schemeClr val="bg1"/>
                </a:solidFill>
                <a:latin typeface="News Gothic MT" panose="020B0504020203020204" pitchFamily="34" charset="0"/>
              </a:rPr>
              <a:t>Optimizations</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quantization</a:t>
            </a:r>
            <a:r>
              <a:rPr lang="de-DE" sz="2800" dirty="0">
                <a:solidFill>
                  <a:schemeClr val="bg1"/>
                </a:solidFill>
                <a:latin typeface="News Gothic MT" panose="020B0504020203020204" pitchFamily="34" charset="0"/>
              </a:rPr>
              <a:t> , </a:t>
            </a:r>
            <a:r>
              <a:rPr lang="de-DE" sz="2800" dirty="0" err="1">
                <a:solidFill>
                  <a:schemeClr val="bg1"/>
                </a:solidFill>
                <a:latin typeface="News Gothic MT" panose="020B0504020203020204" pitchFamily="34" charset="0"/>
              </a:rPr>
              <a:t>operator</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fusion</a:t>
            </a:r>
            <a:r>
              <a:rPr lang="de-DE" sz="2800" dirty="0">
                <a:solidFill>
                  <a:schemeClr val="bg1"/>
                </a:solidFill>
                <a:latin typeface="News Gothic MT" panose="020B0504020203020204" pitchFamily="34" charset="0"/>
              </a:rPr>
              <a:t>)</a:t>
            </a:r>
          </a:p>
          <a:p>
            <a:pPr marL="1371600" lvl="2" indent="-457200">
              <a:buFont typeface="Courier New" panose="02070309020205020404" pitchFamily="49" charset="0"/>
              <a:buChar char="o"/>
            </a:pPr>
            <a:r>
              <a:rPr lang="de-DE" sz="2800" i="0" dirty="0" err="1">
                <a:solidFill>
                  <a:schemeClr val="bg1"/>
                </a:solidFill>
                <a:effectLst/>
                <a:latin typeface="News Gothic MT" panose="020B0504020203020204" pitchFamily="34" charset="0"/>
              </a:rPr>
              <a:t>Removal</a:t>
            </a:r>
            <a:r>
              <a:rPr lang="de-DE" sz="2800" i="0" dirty="0">
                <a:solidFill>
                  <a:schemeClr val="bg1"/>
                </a:solidFill>
                <a:effectLst/>
                <a:latin typeface="News Gothic MT" panose="020B0504020203020204" pitchFamily="34" charset="0"/>
              </a:rPr>
              <a:t> </a:t>
            </a:r>
            <a:r>
              <a:rPr lang="de-DE" sz="2800" i="0" dirty="0" err="1">
                <a:solidFill>
                  <a:schemeClr val="bg1"/>
                </a:solidFill>
                <a:effectLst/>
                <a:latin typeface="News Gothic MT" panose="020B0504020203020204" pitchFamily="34" charset="0"/>
              </a:rPr>
              <a:t>of</a:t>
            </a:r>
            <a:r>
              <a:rPr lang="de-DE" sz="2800" i="0" dirty="0">
                <a:solidFill>
                  <a:schemeClr val="bg1"/>
                </a:solidFill>
                <a:effectLst/>
                <a:latin typeface="News Gothic MT" panose="020B0504020203020204" pitchFamily="34" charset="0"/>
              </a:rPr>
              <a:t> Training </a:t>
            </a:r>
            <a:r>
              <a:rPr lang="de-DE" sz="2800" i="0" dirty="0" err="1">
                <a:solidFill>
                  <a:schemeClr val="bg1"/>
                </a:solidFill>
                <a:effectLst/>
                <a:latin typeface="News Gothic MT" panose="020B0504020203020204" pitchFamily="34" charset="0"/>
              </a:rPr>
              <a:t>Operations</a:t>
            </a:r>
            <a:r>
              <a:rPr lang="de-DE" sz="2800" i="0" dirty="0">
                <a:solidFill>
                  <a:schemeClr val="bg1"/>
                </a:solidFill>
                <a:effectLst/>
                <a:latin typeface="News Gothic MT" panose="020B0504020203020204" pitchFamily="34" charset="0"/>
              </a:rPr>
              <a:t> (</a:t>
            </a:r>
            <a:r>
              <a:rPr lang="de-DE" sz="2800" i="0" dirty="0" err="1">
                <a:solidFill>
                  <a:schemeClr val="bg1"/>
                </a:solidFill>
                <a:effectLst/>
                <a:latin typeface="News Gothic MT" panose="020B0504020203020204" pitchFamily="34" charset="0"/>
              </a:rPr>
              <a:t>graph</a:t>
            </a:r>
            <a:r>
              <a:rPr lang="de-DE" sz="2800" i="0" dirty="0">
                <a:solidFill>
                  <a:schemeClr val="bg1"/>
                </a:solidFill>
                <a:effectLst/>
                <a:latin typeface="News Gothic MT" panose="020B0504020203020204" pitchFamily="34" charset="0"/>
              </a:rPr>
              <a:t> </a:t>
            </a:r>
            <a:r>
              <a:rPr lang="de-DE" sz="2800" i="0" dirty="0" err="1">
                <a:solidFill>
                  <a:schemeClr val="bg1"/>
                </a:solidFill>
                <a:effectLst/>
                <a:latin typeface="News Gothic MT" panose="020B0504020203020204" pitchFamily="34" charset="0"/>
              </a:rPr>
              <a:t>modifications</a:t>
            </a:r>
            <a:r>
              <a:rPr lang="de-DE" sz="2800" i="0" dirty="0">
                <a:solidFill>
                  <a:schemeClr val="bg1"/>
                </a:solidFill>
                <a:effectLst/>
                <a:latin typeface="News Gothic MT" panose="020B0504020203020204" pitchFamily="34" charset="0"/>
              </a:rPr>
              <a:t>)</a:t>
            </a:r>
            <a:endParaRPr lang="en-US" sz="2800" i="0" dirty="0">
              <a:solidFill>
                <a:schemeClr val="bg1"/>
              </a:solidFill>
              <a:effectLst/>
              <a:latin typeface="News Gothic MT" panose="020B0504020203020204" pitchFamily="34" charset="0"/>
            </a:endParaRPr>
          </a:p>
          <a:p>
            <a:endParaRPr lang="de-DE" sz="2800" dirty="0">
              <a:solidFill>
                <a:schemeClr val="bg1"/>
              </a:solidFill>
              <a:latin typeface="News Gothic MT" panose="020B0504020203020204" pitchFamily="34" charset="0"/>
            </a:endParaRPr>
          </a:p>
          <a:p>
            <a:pPr marL="457200" indent="-457200">
              <a:buFont typeface="Courier New" panose="02070309020205020404" pitchFamily="49" charset="0"/>
              <a:buChar char="o"/>
            </a:pPr>
            <a:r>
              <a:rPr lang="de-DE" sz="2800" dirty="0" err="1">
                <a:solidFill>
                  <a:schemeClr val="bg1"/>
                </a:solidFill>
                <a:latin typeface="News Gothic MT" panose="020B0504020203020204" pitchFamily="34" charset="0"/>
              </a:rPr>
              <a:t>Intentions</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behind</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it</a:t>
            </a:r>
            <a:r>
              <a:rPr lang="de-DE" sz="2800" dirty="0">
                <a:solidFill>
                  <a:schemeClr val="bg1"/>
                </a:solidFill>
                <a:latin typeface="News Gothic MT" panose="020B0504020203020204" pitchFamily="34" charset="0"/>
              </a:rPr>
              <a:t>:</a:t>
            </a:r>
          </a:p>
          <a:p>
            <a:pPr marL="914400" lvl="1" indent="-457200">
              <a:buFont typeface="Courier New" panose="02070309020205020404" pitchFamily="49" charset="0"/>
              <a:buChar char="o"/>
            </a:pPr>
            <a:r>
              <a:rPr lang="de-DE" sz="2800" dirty="0" err="1">
                <a:solidFill>
                  <a:schemeClr val="bg1"/>
                </a:solidFill>
                <a:latin typeface="News Gothic MT" panose="020B0504020203020204" pitchFamily="34" charset="0"/>
              </a:rPr>
              <a:t>Reduced</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model</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size</a:t>
            </a:r>
            <a:endParaRPr lang="de-DE" sz="2800" dirty="0">
              <a:solidFill>
                <a:schemeClr val="bg1"/>
              </a:solidFill>
              <a:latin typeface="News Gothic MT" panose="020B0504020203020204" pitchFamily="34" charset="0"/>
            </a:endParaRPr>
          </a:p>
          <a:p>
            <a:pPr marL="914400" lvl="1" indent="-457200">
              <a:buFont typeface="Courier New" panose="02070309020205020404" pitchFamily="49" charset="0"/>
              <a:buChar char="o"/>
            </a:pPr>
            <a:r>
              <a:rPr lang="de-DE" sz="2800" dirty="0" err="1">
                <a:solidFill>
                  <a:schemeClr val="bg1"/>
                </a:solidFill>
                <a:latin typeface="News Gothic MT" panose="020B0504020203020204" pitchFamily="34" charset="0"/>
              </a:rPr>
              <a:t>Execution</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speed</a:t>
            </a:r>
            <a:endParaRPr lang="de-DE" sz="2800" dirty="0">
              <a:solidFill>
                <a:schemeClr val="bg1"/>
              </a:solidFill>
              <a:latin typeface="News Gothic MT" panose="020B0504020203020204" pitchFamily="34" charset="0"/>
            </a:endParaRPr>
          </a:p>
          <a:p>
            <a:pPr marL="914400" lvl="1" indent="-457200">
              <a:buFont typeface="Courier New" panose="02070309020205020404" pitchFamily="49" charset="0"/>
              <a:buChar char="o"/>
            </a:pPr>
            <a:r>
              <a:rPr lang="de-DE" sz="2800" dirty="0" err="1">
                <a:solidFill>
                  <a:schemeClr val="bg1"/>
                </a:solidFill>
                <a:latin typeface="News Gothic MT" panose="020B0504020203020204" pitchFamily="34" charset="0"/>
              </a:rPr>
              <a:t>Inference</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only</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capabilities</a:t>
            </a:r>
            <a:endParaRPr lang="de-DE" sz="2800" dirty="0">
              <a:solidFill>
                <a:schemeClr val="bg1"/>
              </a:solidFill>
              <a:latin typeface="News Gothic MT" panose="020B0504020203020204" pitchFamily="34" charset="0"/>
            </a:endParaRPr>
          </a:p>
          <a:p>
            <a:pPr marL="914400" lvl="1" indent="-457200">
              <a:buFont typeface="Courier New" panose="02070309020205020404" pitchFamily="49" charset="0"/>
              <a:buChar char="o"/>
            </a:pPr>
            <a:r>
              <a:rPr lang="de-DE" sz="2800" dirty="0">
                <a:solidFill>
                  <a:schemeClr val="bg1"/>
                </a:solidFill>
                <a:latin typeface="News Gothic MT" panose="020B0504020203020204" pitchFamily="34" charset="0"/>
              </a:rPr>
              <a:t>Defence </a:t>
            </a:r>
            <a:r>
              <a:rPr lang="de-DE" sz="2800" dirty="0" err="1">
                <a:solidFill>
                  <a:schemeClr val="bg1"/>
                </a:solidFill>
                <a:latin typeface="News Gothic MT" panose="020B0504020203020204" pitchFamily="34" charset="0"/>
              </a:rPr>
              <a:t>against</a:t>
            </a:r>
            <a:r>
              <a:rPr lang="de-DE" sz="2800" dirty="0">
                <a:solidFill>
                  <a:schemeClr val="bg1"/>
                </a:solidFill>
                <a:latin typeface="News Gothic MT" panose="020B0504020203020204" pitchFamily="34" charset="0"/>
              </a:rPr>
              <a:t> </a:t>
            </a:r>
            <a:r>
              <a:rPr lang="de-DE" sz="2800" dirty="0" err="1">
                <a:solidFill>
                  <a:schemeClr val="bg1"/>
                </a:solidFill>
                <a:latin typeface="News Gothic MT" panose="020B0504020203020204" pitchFamily="34" charset="0"/>
              </a:rPr>
              <a:t>attacks</a:t>
            </a:r>
            <a:endParaRPr lang="de-DE" sz="2800" dirty="0">
              <a:solidFill>
                <a:schemeClr val="bg1"/>
              </a:solidFill>
              <a:latin typeface="News Gothic MT" panose="020B0504020203020204" pitchFamily="34" charset="0"/>
            </a:endParaRPr>
          </a:p>
          <a:p>
            <a:pPr marL="1371600" lvl="2" indent="-457200">
              <a:buFont typeface="Courier New" panose="02070309020205020404" pitchFamily="49" charset="0"/>
              <a:buChar char="o"/>
            </a:pPr>
            <a:endParaRPr lang="de-DE" sz="2800" dirty="0">
              <a:solidFill>
                <a:schemeClr val="bg1"/>
              </a:solidFill>
              <a:latin typeface="News Gothic MT" panose="020B0504020203020204" pitchFamily="34" charset="0"/>
            </a:endParaRPr>
          </a:p>
          <a:p>
            <a:endParaRPr lang="de-DE" sz="2800" dirty="0">
              <a:solidFill>
                <a:schemeClr val="bg1"/>
              </a:solidFill>
              <a:latin typeface="News Gothic MT" panose="020B0504020203020204" pitchFamily="34" charset="0"/>
            </a:endParaRPr>
          </a:p>
        </p:txBody>
      </p:sp>
    </p:spTree>
    <p:extLst>
      <p:ext uri="{BB962C8B-B14F-4D97-AF65-F5344CB8AC3E}">
        <p14:creationId xmlns:p14="http://schemas.microsoft.com/office/powerpoint/2010/main" val="4207320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711CEE73-6E1A-6CA6-ACA2-046F712666C0}"/>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3BBB682A-23A0-CCE7-9037-51BE330DF462}"/>
              </a:ext>
            </a:extLst>
          </p:cNvPr>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a:extLst>
              <a:ext uri="{FF2B5EF4-FFF2-40B4-BE49-F238E27FC236}">
                <a16:creationId xmlns:a16="http://schemas.microsoft.com/office/drawing/2014/main" id="{709D8290-4E64-252A-6E50-2CFF7B559DEF}"/>
              </a:ext>
            </a:extLst>
          </p:cNvPr>
          <p:cNvGrpSpPr/>
          <p:nvPr/>
        </p:nvGrpSpPr>
        <p:grpSpPr>
          <a:xfrm>
            <a:off x="578988" y="342900"/>
            <a:ext cx="7589321" cy="10287000"/>
            <a:chOff x="0" y="0"/>
            <a:chExt cx="2567252" cy="3479800"/>
          </a:xfrm>
        </p:grpSpPr>
        <p:sp>
          <p:nvSpPr>
            <p:cNvPr id="4" name="Freeform 4">
              <a:extLst>
                <a:ext uri="{FF2B5EF4-FFF2-40B4-BE49-F238E27FC236}">
                  <a16:creationId xmlns:a16="http://schemas.microsoft.com/office/drawing/2014/main" id="{6FDEAF5E-6DBF-263B-E567-DAE3EF930E7A}"/>
                </a:ext>
              </a:extLst>
            </p:cNvPr>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6" name="TextBox 6">
            <a:extLst>
              <a:ext uri="{FF2B5EF4-FFF2-40B4-BE49-F238E27FC236}">
                <a16:creationId xmlns:a16="http://schemas.microsoft.com/office/drawing/2014/main" id="{BFDCCA69-A9EC-C61F-D122-6FFA9D3CA330}"/>
              </a:ext>
            </a:extLst>
          </p:cNvPr>
          <p:cNvSpPr txBox="1"/>
          <p:nvPr/>
        </p:nvSpPr>
        <p:spPr>
          <a:xfrm>
            <a:off x="381000" y="342900"/>
            <a:ext cx="16002000" cy="1198085"/>
          </a:xfrm>
          <a:prstGeom prst="rect">
            <a:avLst/>
          </a:prstGeom>
        </p:spPr>
        <p:txBody>
          <a:bodyPr wrap="square" lIns="0" tIns="0" rIns="0" bIns="0" rtlCol="0" anchor="t">
            <a:spAutoFit/>
          </a:bodyPr>
          <a:lstStyle/>
          <a:p>
            <a:pPr marL="0" lvl="0" indent="0">
              <a:lnSpc>
                <a:spcPts val="10560"/>
              </a:lnSpc>
              <a:spcBef>
                <a:spcPct val="0"/>
              </a:spcBef>
            </a:pPr>
            <a:r>
              <a:rPr lang="en-US" sz="6000" dirty="0">
                <a:solidFill>
                  <a:srgbClr val="EFEFEF"/>
                </a:solidFill>
                <a:latin typeface="Mero Thai"/>
              </a:rPr>
              <a:t>Then why have it as a part of TF models?</a:t>
            </a:r>
          </a:p>
        </p:txBody>
      </p:sp>
      <p:sp>
        <p:nvSpPr>
          <p:cNvPr id="5" name="TextBox 4">
            <a:extLst>
              <a:ext uri="{FF2B5EF4-FFF2-40B4-BE49-F238E27FC236}">
                <a16:creationId xmlns:a16="http://schemas.microsoft.com/office/drawing/2014/main" id="{1ABB5C39-7DE8-59FE-6662-818A4BFEDF0A}"/>
              </a:ext>
            </a:extLst>
          </p:cNvPr>
          <p:cNvSpPr txBox="1"/>
          <p:nvPr/>
        </p:nvSpPr>
        <p:spPr>
          <a:xfrm>
            <a:off x="5486400" y="2175522"/>
            <a:ext cx="15011400" cy="2677656"/>
          </a:xfrm>
          <a:prstGeom prst="rect">
            <a:avLst/>
          </a:prstGeom>
          <a:noFill/>
        </p:spPr>
        <p:txBody>
          <a:bodyPr wrap="square" rtlCol="0">
            <a:spAutoFit/>
          </a:bodyPr>
          <a:lstStyle/>
          <a:p>
            <a:pPr marL="342900" indent="-342900" algn="l">
              <a:buFont typeface="Courier New" panose="02070309020205020404" pitchFamily="49" charset="0"/>
              <a:buChar char="o"/>
            </a:pPr>
            <a:r>
              <a:rPr lang="de-DE" sz="2400" b="1" i="0" dirty="0">
                <a:solidFill>
                  <a:schemeClr val="bg1"/>
                </a:solidFill>
                <a:effectLst/>
                <a:latin typeface="News Gothic MT" panose="020B0504020203020204" pitchFamily="34" charset="0"/>
              </a:rPr>
              <a:t>Unified Model Architecture</a:t>
            </a:r>
          </a:p>
          <a:p>
            <a:pPr marL="342900" indent="-342900" algn="l">
              <a:buFont typeface="Courier New" panose="02070309020205020404" pitchFamily="49" charset="0"/>
              <a:buChar char="o"/>
            </a:pPr>
            <a:endParaRPr lang="de-DE" sz="2400" b="1" i="0" dirty="0">
              <a:solidFill>
                <a:schemeClr val="bg1"/>
              </a:solidFill>
              <a:effectLst/>
              <a:latin typeface="News Gothic MT" panose="020B0504020203020204" pitchFamily="34" charset="0"/>
            </a:endParaRPr>
          </a:p>
          <a:p>
            <a:pPr marL="342900" indent="-342900" algn="l">
              <a:buFont typeface="Courier New" panose="02070309020205020404" pitchFamily="49" charset="0"/>
              <a:buChar char="o"/>
            </a:pPr>
            <a:r>
              <a:rPr lang="de-DE" sz="2400" b="1" i="0" dirty="0" err="1">
                <a:solidFill>
                  <a:schemeClr val="bg1"/>
                </a:solidFill>
                <a:effectLst/>
                <a:latin typeface="News Gothic MT" panose="020B0504020203020204" pitchFamily="34" charset="0"/>
              </a:rPr>
              <a:t>Flexibility</a:t>
            </a:r>
            <a:r>
              <a:rPr lang="de-DE" sz="2400" b="1" i="0" dirty="0">
                <a:solidFill>
                  <a:schemeClr val="bg1"/>
                </a:solidFill>
                <a:effectLst/>
                <a:latin typeface="News Gothic MT" panose="020B0504020203020204" pitchFamily="34" charset="0"/>
              </a:rPr>
              <a:t> </a:t>
            </a:r>
            <a:r>
              <a:rPr lang="de-DE" sz="2400" b="1" i="0" dirty="0" err="1">
                <a:solidFill>
                  <a:schemeClr val="bg1"/>
                </a:solidFill>
                <a:effectLst/>
                <a:latin typeface="News Gothic MT" panose="020B0504020203020204" pitchFamily="34" charset="0"/>
              </a:rPr>
              <a:t>for</a:t>
            </a:r>
            <a:r>
              <a:rPr lang="de-DE" sz="2400" b="1" i="0" dirty="0">
                <a:solidFill>
                  <a:schemeClr val="bg1"/>
                </a:solidFill>
                <a:effectLst/>
                <a:latin typeface="News Gothic MT" panose="020B0504020203020204" pitchFamily="34" charset="0"/>
              </a:rPr>
              <a:t> Further Training</a:t>
            </a:r>
          </a:p>
          <a:p>
            <a:pPr marL="342900" indent="-342900" algn="l">
              <a:buFont typeface="Courier New" panose="02070309020205020404" pitchFamily="49" charset="0"/>
              <a:buChar char="o"/>
            </a:pPr>
            <a:endParaRPr lang="de-DE" sz="2400" b="1" i="0" dirty="0">
              <a:solidFill>
                <a:schemeClr val="bg1"/>
              </a:solidFill>
              <a:effectLst/>
              <a:latin typeface="News Gothic MT" panose="020B0504020203020204" pitchFamily="34" charset="0"/>
            </a:endParaRPr>
          </a:p>
          <a:p>
            <a:pPr marL="342900" indent="-342900">
              <a:buFont typeface="Courier New" panose="02070309020205020404" pitchFamily="49" charset="0"/>
              <a:buChar char="o"/>
            </a:pPr>
            <a:r>
              <a:rPr lang="de-DE" sz="2400" b="1" i="0" dirty="0" err="1">
                <a:solidFill>
                  <a:schemeClr val="bg1"/>
                </a:solidFill>
                <a:effectLst/>
                <a:latin typeface="News Gothic MT" panose="020B0504020203020204" pitchFamily="34" charset="0"/>
              </a:rPr>
              <a:t>Advanced</a:t>
            </a:r>
            <a:r>
              <a:rPr lang="de-DE" sz="2400" b="1" i="0" dirty="0">
                <a:solidFill>
                  <a:schemeClr val="bg1"/>
                </a:solidFill>
                <a:effectLst/>
                <a:latin typeface="News Gothic MT" panose="020B0504020203020204" pitchFamily="34" charset="0"/>
              </a:rPr>
              <a:t> </a:t>
            </a:r>
            <a:r>
              <a:rPr lang="de-DE" sz="2400" b="1" i="0" dirty="0" err="1">
                <a:solidFill>
                  <a:schemeClr val="bg1"/>
                </a:solidFill>
                <a:effectLst/>
                <a:latin typeface="News Gothic MT" panose="020B0504020203020204" pitchFamily="34" charset="0"/>
              </a:rPr>
              <a:t>Inference</a:t>
            </a:r>
            <a:r>
              <a:rPr lang="de-DE" sz="2400" b="1" i="0" dirty="0">
                <a:solidFill>
                  <a:schemeClr val="bg1"/>
                </a:solidFill>
                <a:effectLst/>
                <a:latin typeface="News Gothic MT" panose="020B0504020203020204" pitchFamily="34" charset="0"/>
              </a:rPr>
              <a:t> Features</a:t>
            </a:r>
          </a:p>
          <a:p>
            <a:pPr marL="342900" indent="-342900">
              <a:buFont typeface="Courier New" panose="02070309020205020404" pitchFamily="49" charset="0"/>
              <a:buChar char="o"/>
            </a:pPr>
            <a:endParaRPr lang="de-DE" sz="2400" b="1" i="0" dirty="0">
              <a:solidFill>
                <a:schemeClr val="bg1"/>
              </a:solidFill>
              <a:effectLst/>
              <a:latin typeface="News Gothic MT" panose="020B0504020203020204" pitchFamily="34" charset="0"/>
            </a:endParaRPr>
          </a:p>
          <a:p>
            <a:pPr marL="342900" indent="-342900">
              <a:buFont typeface="Courier New" panose="02070309020205020404" pitchFamily="49" charset="0"/>
              <a:buChar char="o"/>
            </a:pPr>
            <a:r>
              <a:rPr lang="de-DE" sz="2400" b="1" i="0" dirty="0">
                <a:solidFill>
                  <a:schemeClr val="bg1"/>
                </a:solidFill>
                <a:effectLst/>
                <a:latin typeface="News Gothic MT" panose="020B0504020203020204" pitchFamily="34" charset="0"/>
              </a:rPr>
              <a:t>Debugging and Analysis</a:t>
            </a:r>
          </a:p>
        </p:txBody>
      </p:sp>
    </p:spTree>
    <p:extLst>
      <p:ext uri="{BB962C8B-B14F-4D97-AF65-F5344CB8AC3E}">
        <p14:creationId xmlns:p14="http://schemas.microsoft.com/office/powerpoint/2010/main" val="1636142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TextBox 3"/>
          <p:cNvSpPr txBox="1"/>
          <p:nvPr/>
        </p:nvSpPr>
        <p:spPr>
          <a:xfrm>
            <a:off x="1737839" y="1497207"/>
            <a:ext cx="5858863" cy="1524000"/>
          </a:xfrm>
          <a:prstGeom prst="rect">
            <a:avLst/>
          </a:prstGeom>
        </p:spPr>
        <p:txBody>
          <a:bodyPr lIns="0" tIns="0" rIns="0" bIns="0" rtlCol="0" anchor="t">
            <a:spAutoFit/>
          </a:bodyPr>
          <a:lstStyle/>
          <a:p>
            <a:pPr marL="0" lvl="0" indent="0" algn="ctr">
              <a:lnSpc>
                <a:spcPts val="10560"/>
              </a:lnSpc>
              <a:spcBef>
                <a:spcPct val="0"/>
              </a:spcBef>
            </a:pPr>
            <a:r>
              <a:rPr lang="en-US" sz="8800" dirty="0">
                <a:solidFill>
                  <a:srgbClr val="EFEFEF"/>
                </a:solidFill>
                <a:latin typeface="Mero Thai"/>
              </a:rPr>
              <a:t>Agenda</a:t>
            </a:r>
          </a:p>
        </p:txBody>
      </p:sp>
      <p:grpSp>
        <p:nvGrpSpPr>
          <p:cNvPr id="4" name="Group 4"/>
          <p:cNvGrpSpPr/>
          <p:nvPr/>
        </p:nvGrpSpPr>
        <p:grpSpPr>
          <a:xfrm>
            <a:off x="10109989" y="955403"/>
            <a:ext cx="7007341" cy="7151401"/>
            <a:chOff x="0" y="-76200"/>
            <a:chExt cx="9343121" cy="9535202"/>
          </a:xfrm>
        </p:grpSpPr>
        <p:sp>
          <p:nvSpPr>
            <p:cNvPr id="5" name="TextBox 5"/>
            <p:cNvSpPr txBox="1"/>
            <p:nvPr/>
          </p:nvSpPr>
          <p:spPr>
            <a:xfrm>
              <a:off x="0" y="-76200"/>
              <a:ext cx="9343121" cy="749300"/>
            </a:xfrm>
            <a:prstGeom prst="rect">
              <a:avLst/>
            </a:prstGeom>
          </p:spPr>
          <p:txBody>
            <a:bodyPr lIns="0" tIns="0" rIns="0" bIns="0" rtlCol="0" anchor="t">
              <a:spAutoFit/>
            </a:bodyPr>
            <a:lstStyle/>
            <a:p>
              <a:pPr marL="0" lvl="0" indent="0" algn="l">
                <a:lnSpc>
                  <a:spcPts val="3991"/>
                </a:lnSpc>
                <a:spcBef>
                  <a:spcPct val="0"/>
                </a:spcBef>
              </a:pPr>
              <a:r>
                <a:rPr lang="en-US" sz="3326">
                  <a:solidFill>
                    <a:srgbClr val="EFEFEF"/>
                  </a:solidFill>
                  <a:latin typeface="Mero Thai Bold"/>
                </a:rPr>
                <a:t>Topics Covered:</a:t>
              </a:r>
            </a:p>
          </p:txBody>
        </p:sp>
        <p:sp>
          <p:nvSpPr>
            <p:cNvPr id="6" name="TextBox 6"/>
            <p:cNvSpPr txBox="1"/>
            <p:nvPr/>
          </p:nvSpPr>
          <p:spPr>
            <a:xfrm>
              <a:off x="0" y="1635347"/>
              <a:ext cx="9343121" cy="719878"/>
            </a:xfrm>
            <a:prstGeom prst="rect">
              <a:avLst/>
            </a:prstGeom>
          </p:spPr>
          <p:txBody>
            <a:bodyPr lIns="0" tIns="0" rIns="0" bIns="0" rtlCol="0" anchor="t">
              <a:spAutoFit/>
            </a:bodyPr>
            <a:lstStyle/>
            <a:p>
              <a:pPr marL="632856" lvl="1" indent="-316428" algn="l">
                <a:lnSpc>
                  <a:spcPts val="4103"/>
                </a:lnSpc>
                <a:buFont typeface="Arial"/>
                <a:buChar char="•"/>
              </a:pPr>
              <a:r>
                <a:rPr lang="en-US" sz="2931">
                  <a:solidFill>
                    <a:srgbClr val="EFEFEF"/>
                  </a:solidFill>
                  <a:latin typeface="Mero Thai Bold"/>
                </a:rPr>
                <a:t>What is Obfuscation?</a:t>
              </a:r>
            </a:p>
          </p:txBody>
        </p:sp>
        <p:sp>
          <p:nvSpPr>
            <p:cNvPr id="7" name="TextBox 7"/>
            <p:cNvSpPr txBox="1"/>
            <p:nvPr/>
          </p:nvSpPr>
          <p:spPr>
            <a:xfrm>
              <a:off x="0" y="3317474"/>
              <a:ext cx="9343121" cy="1343189"/>
            </a:xfrm>
            <a:prstGeom prst="rect">
              <a:avLst/>
            </a:prstGeom>
          </p:spPr>
          <p:txBody>
            <a:bodyPr lIns="0" tIns="0" rIns="0" bIns="0" rtlCol="0" anchor="t">
              <a:spAutoFit/>
            </a:bodyPr>
            <a:lstStyle/>
            <a:p>
              <a:pPr marL="632856" lvl="1" indent="-316428" algn="l">
                <a:lnSpc>
                  <a:spcPts val="4103"/>
                </a:lnSpc>
                <a:buFont typeface="Arial"/>
                <a:buChar char="•"/>
              </a:pPr>
              <a:r>
                <a:rPr lang="en-US" sz="2931" dirty="0">
                  <a:solidFill>
                    <a:srgbClr val="EFEFEF"/>
                  </a:solidFill>
                  <a:latin typeface="Mero Thai Bold"/>
                </a:rPr>
                <a:t>How can Obfuscation help with security?</a:t>
              </a:r>
            </a:p>
          </p:txBody>
        </p:sp>
        <p:sp>
          <p:nvSpPr>
            <p:cNvPr id="8" name="TextBox 8"/>
            <p:cNvSpPr txBox="1"/>
            <p:nvPr/>
          </p:nvSpPr>
          <p:spPr>
            <a:xfrm>
              <a:off x="0" y="5685398"/>
              <a:ext cx="9343121" cy="642143"/>
            </a:xfrm>
            <a:prstGeom prst="rect">
              <a:avLst/>
            </a:prstGeom>
          </p:spPr>
          <p:txBody>
            <a:bodyPr lIns="0" tIns="0" rIns="0" bIns="0" rtlCol="0" anchor="t">
              <a:spAutoFit/>
            </a:bodyPr>
            <a:lstStyle/>
            <a:p>
              <a:pPr marL="632856" lvl="1" indent="-316428" algn="l">
                <a:lnSpc>
                  <a:spcPts val="4103"/>
                </a:lnSpc>
                <a:buFont typeface="Arial"/>
                <a:buChar char="•"/>
              </a:pPr>
              <a:r>
                <a:rPr lang="en-US" sz="2931" dirty="0">
                  <a:solidFill>
                    <a:srgbClr val="EFEFEF"/>
                  </a:solidFill>
                  <a:latin typeface="Mero Thai Bold"/>
                </a:rPr>
                <a:t>Main Research in focus</a:t>
              </a:r>
            </a:p>
          </p:txBody>
        </p:sp>
        <p:sp>
          <p:nvSpPr>
            <p:cNvPr id="9" name="TextBox 9"/>
            <p:cNvSpPr txBox="1"/>
            <p:nvPr/>
          </p:nvSpPr>
          <p:spPr>
            <a:xfrm>
              <a:off x="0" y="7367524"/>
              <a:ext cx="9343121" cy="2091478"/>
            </a:xfrm>
            <a:prstGeom prst="rect">
              <a:avLst/>
            </a:prstGeom>
          </p:spPr>
          <p:txBody>
            <a:bodyPr lIns="0" tIns="0" rIns="0" bIns="0" rtlCol="0" anchor="t">
              <a:spAutoFit/>
            </a:bodyPr>
            <a:lstStyle/>
            <a:p>
              <a:pPr marL="632856" lvl="1" indent="-316428">
                <a:lnSpc>
                  <a:spcPts val="4103"/>
                </a:lnSpc>
                <a:buFont typeface="Arial"/>
                <a:buChar char="•"/>
              </a:pPr>
              <a:r>
                <a:rPr lang="en-US" sz="2931">
                  <a:solidFill>
                    <a:srgbClr val="EFEFEF"/>
                  </a:solidFill>
                  <a:latin typeface="Mero Thai Bold"/>
                </a:rPr>
                <a:t>Insights of this implementation</a:t>
              </a:r>
            </a:p>
            <a:p>
              <a:pPr>
                <a:lnSpc>
                  <a:spcPts val="4103"/>
                </a:lnSpc>
              </a:pPr>
              <a:endParaRPr lang="en-US" sz="2931">
                <a:solidFill>
                  <a:srgbClr val="EFEFEF"/>
                </a:solidFill>
                <a:latin typeface="Mero Thai Bold"/>
              </a:endParaRPr>
            </a:p>
            <a:p>
              <a:pPr marL="632856" lvl="1" indent="-316428" algn="l">
                <a:lnSpc>
                  <a:spcPts val="4103"/>
                </a:lnSpc>
                <a:buFont typeface="Arial"/>
                <a:buChar char="•"/>
              </a:pPr>
              <a:r>
                <a:rPr lang="en-US" sz="2931">
                  <a:solidFill>
                    <a:srgbClr val="EFEFEF"/>
                  </a:solidFill>
                  <a:latin typeface="Mero Thai Bold"/>
                </a:rPr>
                <a:t>What more can be done?</a:t>
              </a:r>
            </a:p>
          </p:txBody>
        </p:sp>
      </p:grpSp>
      <p:sp>
        <p:nvSpPr>
          <p:cNvPr id="11" name="AutoShape 2" descr="Create an image that humorously depicts 'Security by Obscurity' in the context of neural networks. Visualize a scenario where a digital character is using absurdly oversized sunglasses and a large hat to 'disguise' a neural network, as if trying to hide its identity or protect it from being recognized. The neural network itself should be represented as a series of interconnected nodes and pathways, comically attempting to blend in with a crowd of other digital characters who are not disguised. The scene suggests that the character believes these simple disguises will make the neural network secure, highlighting the comedic ineffectiveness of such a security strategy. The background should be a vibrant, digital landscape, filled with various data points, symbols, and other neural networks, emphasizing the contrast between the 'disguised' network and its surroundings.">
            <a:extLst>
              <a:ext uri="{FF2B5EF4-FFF2-40B4-BE49-F238E27FC236}">
                <a16:creationId xmlns:a16="http://schemas.microsoft.com/office/drawing/2014/main" id="{80B87A10-01B5-A3D6-CB9E-0F387606E0FB}"/>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sp>
        <p:nvSpPr>
          <p:cNvPr id="13" name="AutoShape 6" descr="Illustrate a humorous scene where a neural network is being 'secured' by hiding it under a digital camouflage net in a virtual environment, making it appear as if it's blending in with digital terrain, such as binary code fields or circuit board patterns. The neural network, depicted as an intricate web of connections and nodes, is awkwardly covered by the net, with parts of it still visibly poking out, suggesting the futility of trying to hide it this way. Surrounding the scene are other digital entities, depicted as characters or icons, looking on with expressions of confusion or amusement, highlighting the absurdity of attempting to secure a neural network by simply covering it up. This image should playfully critique the concept of 'Security by Obscurity' by showing the impractical and humorous attempt to conceal a neural network in plain sight within a digital landscape.">
            <a:extLst>
              <a:ext uri="{FF2B5EF4-FFF2-40B4-BE49-F238E27FC236}">
                <a16:creationId xmlns:a16="http://schemas.microsoft.com/office/drawing/2014/main" id="{26B3B594-66A7-7AB1-9350-CB256187EA44}"/>
              </a:ext>
            </a:extLst>
          </p:cNvPr>
          <p:cNvSpPr>
            <a:spLocks noChangeAspect="1" noChangeArrowheads="1"/>
          </p:cNvSpPr>
          <p:nvPr/>
        </p:nvSpPr>
        <p:spPr bwMode="auto">
          <a:xfrm>
            <a:off x="9144000" y="51435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de-DE"/>
          </a:p>
        </p:txBody>
      </p:sp>
      <p:pic>
        <p:nvPicPr>
          <p:cNvPr id="15" name="Picture 14">
            <a:extLst>
              <a:ext uri="{FF2B5EF4-FFF2-40B4-BE49-F238E27FC236}">
                <a16:creationId xmlns:a16="http://schemas.microsoft.com/office/drawing/2014/main" id="{B7A445C7-B610-CDFA-984B-0EE5D8965F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2074" y="3317719"/>
            <a:ext cx="5143500" cy="456898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9732395" y="2304244"/>
            <a:ext cx="7057256" cy="5445092"/>
            <a:chOff x="0" y="0"/>
            <a:chExt cx="9409674" cy="7260123"/>
          </a:xfrm>
        </p:grpSpPr>
        <p:pic>
          <p:nvPicPr>
            <p:cNvPr id="3" name="Picture 3"/>
            <p:cNvPicPr>
              <a:picLocks noChangeAspect="1"/>
            </p:cNvPicPr>
            <p:nvPr/>
          </p:nvPicPr>
          <p:blipFill>
            <a:blip r:embed="rId2"/>
            <a:srcRect l="24745" r="24745"/>
            <a:stretch>
              <a:fillRect/>
            </a:stretch>
          </p:blipFill>
          <p:spPr>
            <a:xfrm>
              <a:off x="0" y="0"/>
              <a:ext cx="9409674" cy="7260123"/>
            </a:xfrm>
            <a:prstGeom prst="rect">
              <a:avLst/>
            </a:prstGeom>
          </p:spPr>
        </p:pic>
      </p:grpSp>
      <p:sp>
        <p:nvSpPr>
          <p:cNvPr id="4" name="Freeform 4"/>
          <p:cNvSpPr/>
          <p:nvPr/>
        </p:nvSpPr>
        <p:spPr>
          <a:xfrm>
            <a:off x="7081585" y="0"/>
            <a:ext cx="13241624" cy="10287000"/>
          </a:xfrm>
          <a:custGeom>
            <a:avLst/>
            <a:gdLst/>
            <a:ahLst/>
            <a:cxnLst/>
            <a:rect l="l" t="t" r="r" b="b"/>
            <a:pathLst>
              <a:path w="13241624" h="10287000">
                <a:moveTo>
                  <a:pt x="0" y="0"/>
                </a:moveTo>
                <a:lnTo>
                  <a:pt x="13241624" y="0"/>
                </a:lnTo>
                <a:lnTo>
                  <a:pt x="13241624" y="10287000"/>
                </a:lnTo>
                <a:lnTo>
                  <a:pt x="0" y="10287000"/>
                </a:lnTo>
                <a:lnTo>
                  <a:pt x="0" y="0"/>
                </a:lnTo>
                <a:close/>
              </a:path>
            </a:pathLst>
          </a:custGeom>
          <a:blipFill>
            <a:blip r:embed="rId3"/>
            <a:stretch>
              <a:fillRect l="-24385" r="-11566"/>
            </a:stretch>
          </a:blipFill>
        </p:spPr>
      </p:sp>
      <p:grpSp>
        <p:nvGrpSpPr>
          <p:cNvPr id="5" name="Group 5"/>
          <p:cNvGrpSpPr/>
          <p:nvPr/>
        </p:nvGrpSpPr>
        <p:grpSpPr>
          <a:xfrm>
            <a:off x="304800" y="519113"/>
            <a:ext cx="6776785" cy="2726916"/>
            <a:chOff x="406400" y="-190500"/>
            <a:chExt cx="9035714" cy="3635888"/>
          </a:xfrm>
        </p:grpSpPr>
        <p:sp>
          <p:nvSpPr>
            <p:cNvPr id="6" name="TextBox 6"/>
            <p:cNvSpPr txBox="1"/>
            <p:nvPr/>
          </p:nvSpPr>
          <p:spPr>
            <a:xfrm>
              <a:off x="406400" y="-190500"/>
              <a:ext cx="9035714" cy="1708588"/>
            </a:xfrm>
            <a:prstGeom prst="rect">
              <a:avLst/>
            </a:prstGeom>
          </p:spPr>
          <p:txBody>
            <a:bodyPr wrap="square" lIns="0" tIns="0" rIns="0" bIns="0" rtlCol="0" anchor="t">
              <a:spAutoFit/>
            </a:bodyPr>
            <a:lstStyle/>
            <a:p>
              <a:pPr marL="0" lvl="0" indent="0" algn="l">
                <a:lnSpc>
                  <a:spcPts val="10560"/>
                </a:lnSpc>
                <a:spcBef>
                  <a:spcPct val="0"/>
                </a:spcBef>
              </a:pPr>
              <a:r>
                <a:rPr lang="en-US" sz="8800" dirty="0">
                  <a:solidFill>
                    <a:srgbClr val="EFEFEF"/>
                  </a:solidFill>
                  <a:latin typeface="Mero Thai"/>
                </a:rPr>
                <a:t>Definition!</a:t>
              </a:r>
            </a:p>
          </p:txBody>
        </p:sp>
        <p:sp>
          <p:nvSpPr>
            <p:cNvPr id="7" name="TextBox 7"/>
            <p:cNvSpPr txBox="1"/>
            <p:nvPr/>
          </p:nvSpPr>
          <p:spPr>
            <a:xfrm>
              <a:off x="406400" y="2061762"/>
              <a:ext cx="9035714" cy="1383626"/>
            </a:xfrm>
            <a:prstGeom prst="rect">
              <a:avLst/>
            </a:prstGeom>
          </p:spPr>
          <p:txBody>
            <a:bodyPr wrap="square" lIns="0" tIns="0" rIns="0" bIns="0" rtlCol="0" anchor="t">
              <a:spAutoFit/>
            </a:bodyPr>
            <a:lstStyle/>
            <a:p>
              <a:pPr>
                <a:lnSpc>
                  <a:spcPts val="4200"/>
                </a:lnSpc>
              </a:pPr>
              <a:r>
                <a:rPr lang="en-US" sz="3000" b="1" dirty="0">
                  <a:solidFill>
                    <a:srgbClr val="EFEFEF"/>
                  </a:solidFill>
                  <a:latin typeface="Neue Machina Light"/>
                </a:rPr>
                <a:t>The action of making something</a:t>
              </a:r>
            </a:p>
            <a:p>
              <a:pPr marL="0" lvl="0" indent="0" algn="l">
                <a:lnSpc>
                  <a:spcPts val="4200"/>
                </a:lnSpc>
                <a:spcBef>
                  <a:spcPct val="0"/>
                </a:spcBef>
              </a:pPr>
              <a:r>
                <a:rPr lang="en-US" sz="3000" b="1" dirty="0">
                  <a:solidFill>
                    <a:schemeClr val="bg1"/>
                  </a:solidFill>
                  <a:latin typeface="Neue Machina Light"/>
                  <a:hlinkClick r:id="rId4" tooltip="https://www.google.com/search?sca_esv=dc4da4efb85aac0a&amp;sca_upv=1&amp;rlz=1C1GCEB_enAT1072AT1072&amp;sxsrf=ACQVn08sY3IwVfZ3Av2rHGGut6uLiwU1tQ:1708002645087&amp;q=obscure&amp;si=AKbGX_r0zqXEeLlZhGfi3fbO0QSWHdS3dZv_yvwwpm3gDn9_eiCGFp4y3y8w0ICq1om3ukmpMUchfK9f35LTsxMnUtpc8Wg1og%3D%3D&amp;expnd=1">
                    <a:extLst>
                      <a:ext uri="{A12FA001-AC4F-418D-AE19-62706E023703}">
                        <ahyp:hlinkClr xmlns:ahyp="http://schemas.microsoft.com/office/drawing/2018/hyperlinkcolor" val="tx"/>
                      </a:ext>
                    </a:extLst>
                  </a:hlinkClick>
                </a:rPr>
                <a:t>obscure</a:t>
              </a:r>
              <a:r>
                <a:rPr lang="en-US" sz="3000" b="1" dirty="0">
                  <a:solidFill>
                    <a:srgbClr val="EFEFEF"/>
                  </a:solidFill>
                  <a:latin typeface="Neue Machina Light"/>
                </a:rPr>
                <a:t>, unclear.</a:t>
              </a:r>
            </a:p>
          </p:txBody>
        </p:sp>
      </p:grpSp>
      <p:sp>
        <p:nvSpPr>
          <p:cNvPr id="8" name="TextBox 7">
            <a:extLst>
              <a:ext uri="{FF2B5EF4-FFF2-40B4-BE49-F238E27FC236}">
                <a16:creationId xmlns:a16="http://schemas.microsoft.com/office/drawing/2014/main" id="{F7CEFFF4-8B40-F250-762E-0F1035E7EA3C}"/>
              </a:ext>
            </a:extLst>
          </p:cNvPr>
          <p:cNvSpPr txBox="1"/>
          <p:nvPr/>
        </p:nvSpPr>
        <p:spPr>
          <a:xfrm>
            <a:off x="228600" y="4305300"/>
            <a:ext cx="6096000" cy="400110"/>
          </a:xfrm>
          <a:prstGeom prst="rect">
            <a:avLst/>
          </a:prstGeom>
          <a:noFill/>
        </p:spPr>
        <p:txBody>
          <a:bodyPr wrap="square" rtlCol="0">
            <a:spAutoFit/>
          </a:bodyPr>
          <a:lstStyle/>
          <a:p>
            <a:r>
              <a:rPr lang="de-DE" b="1" dirty="0">
                <a:solidFill>
                  <a:schemeClr val="bg1"/>
                </a:solidFill>
                <a:latin typeface="Neue Machina Light" panose="020B0604020202020204" charset="0"/>
              </a:rPr>
              <a:t>Well, In </a:t>
            </a:r>
            <a:r>
              <a:rPr lang="de-DE" sz="2000" b="1" dirty="0">
                <a:solidFill>
                  <a:schemeClr val="bg1"/>
                </a:solidFill>
                <a:latin typeface="Neue Machina Light" panose="020B0604020202020204" charset="0"/>
              </a:rPr>
              <a:t>simpler</a:t>
            </a:r>
            <a:r>
              <a:rPr lang="de-DE" b="1" dirty="0">
                <a:solidFill>
                  <a:schemeClr val="bg1"/>
                </a:solidFill>
                <a:latin typeface="Neue Machina Light" panose="020B0604020202020204" charset="0"/>
              </a:rPr>
              <a:t> </a:t>
            </a:r>
            <a:r>
              <a:rPr lang="de-DE" b="1" dirty="0" err="1">
                <a:solidFill>
                  <a:schemeClr val="bg1"/>
                </a:solidFill>
                <a:latin typeface="Neue Machina Light" panose="020B0604020202020204" charset="0"/>
              </a:rPr>
              <a:t>words</a:t>
            </a:r>
            <a:r>
              <a:rPr lang="de-DE" b="1" dirty="0">
                <a:solidFill>
                  <a:schemeClr val="bg1"/>
                </a:solidFill>
                <a:latin typeface="Neue Machina Light" panose="020B0604020202020204" charset="0"/>
              </a:rPr>
              <a:t> !</a:t>
            </a:r>
          </a:p>
        </p:txBody>
      </p:sp>
      <p:sp>
        <p:nvSpPr>
          <p:cNvPr id="9" name="TextBox 8">
            <a:extLst>
              <a:ext uri="{FF2B5EF4-FFF2-40B4-BE49-F238E27FC236}">
                <a16:creationId xmlns:a16="http://schemas.microsoft.com/office/drawing/2014/main" id="{0D255318-9617-E0D4-36C9-ED6ED430B01A}"/>
              </a:ext>
            </a:extLst>
          </p:cNvPr>
          <p:cNvSpPr txBox="1"/>
          <p:nvPr/>
        </p:nvSpPr>
        <p:spPr>
          <a:xfrm>
            <a:off x="228600" y="7048500"/>
            <a:ext cx="5894037" cy="1631216"/>
          </a:xfrm>
          <a:prstGeom prst="rect">
            <a:avLst/>
          </a:prstGeom>
          <a:noFill/>
        </p:spPr>
        <p:txBody>
          <a:bodyPr wrap="square" rtlCol="0">
            <a:spAutoFit/>
          </a:bodyPr>
          <a:lstStyle/>
          <a:p>
            <a:br>
              <a:rPr lang="en-US" sz="2000" dirty="0">
                <a:solidFill>
                  <a:schemeClr val="bg1"/>
                </a:solidFill>
                <a:latin typeface="Neue Machina Light" panose="020B0604020202020204" charset="0"/>
              </a:rPr>
            </a:br>
            <a:r>
              <a:rPr lang="en-US" sz="2000" b="0" i="0" dirty="0">
                <a:solidFill>
                  <a:schemeClr val="bg1"/>
                </a:solidFill>
                <a:effectLst/>
                <a:latin typeface="Neue Machina Light" panose="020B0604020202020204" charset="0"/>
              </a:rPr>
              <a:t>Neural network obfuscation is like giving your computer's brain a secret handshake and a disguise, then telling it to act natural. </a:t>
            </a:r>
            <a:endParaRPr lang="de-DE" sz="2000" dirty="0">
              <a:solidFill>
                <a:schemeClr val="bg1"/>
              </a:solidFill>
              <a:latin typeface="Neue Machina Light" panose="020B0604020202020204" charset="0"/>
            </a:endParaRPr>
          </a:p>
        </p:txBody>
      </p:sp>
      <p:sp>
        <p:nvSpPr>
          <p:cNvPr id="10" name="TextBox 9">
            <a:extLst>
              <a:ext uri="{FF2B5EF4-FFF2-40B4-BE49-F238E27FC236}">
                <a16:creationId xmlns:a16="http://schemas.microsoft.com/office/drawing/2014/main" id="{E5DE9085-72E6-8052-2AC1-23A3A51DF87D}"/>
              </a:ext>
            </a:extLst>
          </p:cNvPr>
          <p:cNvSpPr txBox="1"/>
          <p:nvPr/>
        </p:nvSpPr>
        <p:spPr>
          <a:xfrm>
            <a:off x="228600" y="5905500"/>
            <a:ext cx="5123329" cy="400110"/>
          </a:xfrm>
          <a:prstGeom prst="rect">
            <a:avLst/>
          </a:prstGeom>
          <a:noFill/>
        </p:spPr>
        <p:txBody>
          <a:bodyPr wrap="square" rtlCol="0">
            <a:spAutoFit/>
          </a:bodyPr>
          <a:lstStyle/>
          <a:p>
            <a:r>
              <a:rPr lang="en-US" sz="1800" b="0" i="0" dirty="0">
                <a:solidFill>
                  <a:schemeClr val="bg1"/>
                </a:solidFill>
                <a:effectLst/>
                <a:latin typeface="Neue Machina Light" panose="020B0604020202020204" charset="0"/>
              </a:rPr>
              <a:t>It's the tech version </a:t>
            </a:r>
            <a:r>
              <a:rPr lang="en-US" sz="2000" b="0" i="0" dirty="0">
                <a:solidFill>
                  <a:schemeClr val="bg1"/>
                </a:solidFill>
                <a:effectLst/>
                <a:latin typeface="Neue Machina Light" panose="020B0604020202020204" charset="0"/>
              </a:rPr>
              <a:t>of</a:t>
            </a:r>
            <a:r>
              <a:rPr lang="en-US" sz="1800" b="0" i="0" dirty="0">
                <a:solidFill>
                  <a:schemeClr val="bg1"/>
                </a:solidFill>
                <a:effectLst/>
                <a:latin typeface="Neue Machina Light" panose="020B0604020202020204" charset="0"/>
              </a:rPr>
              <a:t> playing peekaboo.</a:t>
            </a:r>
            <a:endParaRPr lang="de-DE"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nodeType="clickEffect">
                                  <p:stCondLst>
                                    <p:cond delay="0"/>
                                  </p:stCondLst>
                                  <p:childTnLst>
                                    <p:set>
                                      <p:cBhvr>
                                        <p:cTn id="15" dur="1" fill="hold">
                                          <p:stCondLst>
                                            <p:cond delay="0"/>
                                          </p:stCondLst>
                                        </p:cTn>
                                        <p:tgtEl>
                                          <p:spTgt spid="9">
                                            <p:txEl>
                                              <p:pRg st="0" end="0"/>
                                            </p:txEl>
                                          </p:spTgt>
                                        </p:tgtEl>
                                        <p:attrNameLst>
                                          <p:attrName>style.visibility</p:attrName>
                                        </p:attrNameLst>
                                      </p:cBhvr>
                                      <p:to>
                                        <p:strVal val="visible"/>
                                      </p:to>
                                    </p:set>
                                    <p:animEffect transition="in" filter="fade">
                                      <p:cBhvr>
                                        <p:cTn id="16" dur="1000"/>
                                        <p:tgtEl>
                                          <p:spTgt spid="9">
                                            <p:txEl>
                                              <p:pRg st="0" end="0"/>
                                            </p:txEl>
                                          </p:spTgt>
                                        </p:tgtEl>
                                      </p:cBhvr>
                                    </p:animEffect>
                                    <p:anim calcmode="lin" valueType="num">
                                      <p:cBhvr>
                                        <p:cTn id="17"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3356931" y="6245772"/>
            <a:ext cx="7356500" cy="6501307"/>
          </a:xfrm>
          <a:custGeom>
            <a:avLst/>
            <a:gdLst/>
            <a:ahLst/>
            <a:cxnLst/>
            <a:rect l="l" t="t" r="r" b="b"/>
            <a:pathLst>
              <a:path w="7356500" h="6501307">
                <a:moveTo>
                  <a:pt x="0" y="0"/>
                </a:moveTo>
                <a:lnTo>
                  <a:pt x="7356500" y="0"/>
                </a:lnTo>
                <a:lnTo>
                  <a:pt x="7356500" y="6501307"/>
                </a:lnTo>
                <a:lnTo>
                  <a:pt x="0" y="6501307"/>
                </a:lnTo>
                <a:lnTo>
                  <a:pt x="0" y="0"/>
                </a:lnTo>
                <a:close/>
              </a:path>
            </a:pathLst>
          </a:custGeom>
          <a:blipFill>
            <a:blip r:embed="rId2"/>
            <a:stretch>
              <a:fillRect/>
            </a:stretch>
          </a:blipFill>
        </p:spPr>
      </p:sp>
      <p:sp>
        <p:nvSpPr>
          <p:cNvPr id="5" name="TextBox 4">
            <a:extLst>
              <a:ext uri="{FF2B5EF4-FFF2-40B4-BE49-F238E27FC236}">
                <a16:creationId xmlns:a16="http://schemas.microsoft.com/office/drawing/2014/main" id="{3BDAC010-9C17-CA05-A76D-B70422ADAEDE}"/>
              </a:ext>
            </a:extLst>
          </p:cNvPr>
          <p:cNvSpPr txBox="1"/>
          <p:nvPr/>
        </p:nvSpPr>
        <p:spPr>
          <a:xfrm>
            <a:off x="381000" y="419100"/>
            <a:ext cx="17449800" cy="707886"/>
          </a:xfrm>
          <a:prstGeom prst="rect">
            <a:avLst/>
          </a:prstGeom>
          <a:noFill/>
        </p:spPr>
        <p:txBody>
          <a:bodyPr wrap="square" rtlCol="0">
            <a:spAutoFit/>
          </a:bodyPr>
          <a:lstStyle/>
          <a:p>
            <a:pPr algn="ctr"/>
            <a:r>
              <a:rPr lang="de-DE" sz="4000" b="1" dirty="0" err="1">
                <a:solidFill>
                  <a:schemeClr val="bg1"/>
                </a:solidFill>
                <a:latin typeface="Neue Machina Light" panose="020B0604020202020204" charset="0"/>
              </a:rPr>
              <a:t>Obfuscation</a:t>
            </a:r>
            <a:r>
              <a:rPr lang="de-DE" sz="4000" b="1" dirty="0">
                <a:solidFill>
                  <a:schemeClr val="bg1"/>
                </a:solidFill>
                <a:latin typeface="Neue Machina Light" panose="020B0604020202020204" charset="0"/>
              </a:rPr>
              <a:t> and </a:t>
            </a:r>
            <a:r>
              <a:rPr lang="de-DE" sz="4000" b="1" dirty="0" err="1">
                <a:solidFill>
                  <a:schemeClr val="bg1"/>
                </a:solidFill>
                <a:latin typeface="Neue Machina Light" panose="020B0604020202020204" charset="0"/>
              </a:rPr>
              <a:t>its</a:t>
            </a:r>
            <a:r>
              <a:rPr lang="de-DE" sz="4000" b="1" dirty="0">
                <a:solidFill>
                  <a:schemeClr val="bg1"/>
                </a:solidFill>
                <a:latin typeface="Neue Machina Light" panose="020B0604020202020204" charset="0"/>
              </a:rPr>
              <a:t> Security </a:t>
            </a:r>
            <a:r>
              <a:rPr lang="de-DE" sz="4000" b="1" dirty="0" err="1">
                <a:solidFill>
                  <a:schemeClr val="bg1"/>
                </a:solidFill>
                <a:latin typeface="Neue Machina Light" panose="020B0604020202020204" charset="0"/>
              </a:rPr>
              <a:t>Contributions</a:t>
            </a:r>
            <a:r>
              <a:rPr lang="de-DE" sz="4000" b="1" dirty="0">
                <a:solidFill>
                  <a:schemeClr val="bg1"/>
                </a:solidFill>
                <a:latin typeface="Neue Machina Light" panose="020B0604020202020204" charset="0"/>
              </a:rPr>
              <a:t>.</a:t>
            </a:r>
          </a:p>
        </p:txBody>
      </p:sp>
      <p:sp>
        <p:nvSpPr>
          <p:cNvPr id="6" name="TextBox 5">
            <a:extLst>
              <a:ext uri="{FF2B5EF4-FFF2-40B4-BE49-F238E27FC236}">
                <a16:creationId xmlns:a16="http://schemas.microsoft.com/office/drawing/2014/main" id="{CA8521BE-6A89-ECD6-2679-F7309C2EB2B8}"/>
              </a:ext>
            </a:extLst>
          </p:cNvPr>
          <p:cNvSpPr txBox="1"/>
          <p:nvPr/>
        </p:nvSpPr>
        <p:spPr>
          <a:xfrm>
            <a:off x="3733800" y="2705100"/>
            <a:ext cx="11430000" cy="5693866"/>
          </a:xfrm>
          <a:prstGeom prst="rect">
            <a:avLst/>
          </a:prstGeom>
          <a:noFill/>
        </p:spPr>
        <p:txBody>
          <a:bodyPr wrap="square" rtlCol="0">
            <a:spAutoFit/>
          </a:bodyPr>
          <a:lstStyle/>
          <a:p>
            <a:pPr marL="514350" indent="-514350">
              <a:buFont typeface="+mj-lt"/>
              <a:buAutoNum type="arabicPeriod"/>
            </a:pPr>
            <a:r>
              <a:rPr lang="de-DE" sz="2800" b="1" dirty="0" err="1">
                <a:solidFill>
                  <a:schemeClr val="bg1"/>
                </a:solidFill>
                <a:latin typeface="Neue Machina Light" panose="020B0604020202020204" charset="0"/>
              </a:rPr>
              <a:t>Enhance</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Confidentiality</a:t>
            </a:r>
            <a:endParaRPr lang="de-DE" sz="2800" b="1" dirty="0">
              <a:solidFill>
                <a:schemeClr val="bg1"/>
              </a:solidFill>
              <a:latin typeface="Neue Machina Light" panose="020B0604020202020204" charset="0"/>
            </a:endParaRPr>
          </a:p>
          <a:p>
            <a:pPr marL="514350" indent="-514350">
              <a:buFont typeface="+mj-lt"/>
              <a:buAutoNum type="arabicPeriod"/>
            </a:pPr>
            <a:endParaRPr lang="de-DE" sz="2800" b="1" dirty="0">
              <a:solidFill>
                <a:schemeClr val="bg1"/>
              </a:solidFill>
              <a:latin typeface="Neue Machina Light" panose="020B0604020202020204" charset="0"/>
            </a:endParaRPr>
          </a:p>
          <a:p>
            <a:pPr marL="514350" indent="-514350">
              <a:buFont typeface="+mj-lt"/>
              <a:buAutoNum type="arabicPeriod"/>
            </a:pPr>
            <a:r>
              <a:rPr lang="de-DE" sz="2800" b="1" dirty="0">
                <a:solidFill>
                  <a:schemeClr val="bg1"/>
                </a:solidFill>
                <a:latin typeface="Neue Machina Light" panose="020B0604020202020204" charset="0"/>
              </a:rPr>
              <a:t>Simpler </a:t>
            </a:r>
            <a:r>
              <a:rPr lang="de-DE" sz="2800" b="1" dirty="0" err="1">
                <a:solidFill>
                  <a:schemeClr val="bg1"/>
                </a:solidFill>
                <a:latin typeface="Neue Machina Light" panose="020B0604020202020204" charset="0"/>
              </a:rPr>
              <a:t>to</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adapt</a:t>
            </a:r>
            <a:r>
              <a:rPr lang="de-DE" sz="2800" b="1" dirty="0">
                <a:solidFill>
                  <a:schemeClr val="bg1"/>
                </a:solidFill>
                <a:latin typeface="Neue Machina Light" panose="020B0604020202020204" charset="0"/>
              </a:rPr>
              <a:t> in Edge </a:t>
            </a:r>
            <a:r>
              <a:rPr lang="de-DE" sz="2800" b="1" dirty="0" err="1">
                <a:solidFill>
                  <a:schemeClr val="bg1"/>
                </a:solidFill>
                <a:latin typeface="Neue Machina Light" panose="020B0604020202020204" charset="0"/>
              </a:rPr>
              <a:t>models</a:t>
            </a:r>
            <a:endParaRPr lang="de-DE" sz="2800" b="1" dirty="0">
              <a:solidFill>
                <a:schemeClr val="bg1"/>
              </a:solidFill>
              <a:latin typeface="Neue Machina Light" panose="020B0604020202020204" charset="0"/>
            </a:endParaRPr>
          </a:p>
          <a:p>
            <a:pPr marL="514350" indent="-514350">
              <a:buFont typeface="+mj-lt"/>
              <a:buAutoNum type="arabicPeriod"/>
            </a:pPr>
            <a:endParaRPr lang="de-DE" sz="2800" b="1" dirty="0">
              <a:solidFill>
                <a:schemeClr val="bg1"/>
              </a:solidFill>
              <a:latin typeface="Neue Machina Light" panose="020B0604020202020204" charset="0"/>
            </a:endParaRPr>
          </a:p>
          <a:p>
            <a:pPr marL="514350" indent="-514350">
              <a:buFont typeface="+mj-lt"/>
              <a:buAutoNum type="arabicPeriod"/>
            </a:pPr>
            <a:r>
              <a:rPr lang="de-DE" sz="2800" b="1" dirty="0" err="1">
                <a:solidFill>
                  <a:schemeClr val="bg1"/>
                </a:solidFill>
                <a:latin typeface="Neue Machina Light" panose="020B0604020202020204" charset="0"/>
              </a:rPr>
              <a:t>Complexifies</a:t>
            </a:r>
            <a:r>
              <a:rPr lang="de-DE" sz="2800" b="1" dirty="0">
                <a:solidFill>
                  <a:schemeClr val="bg1"/>
                </a:solidFill>
                <a:latin typeface="Neue Machina Light" panose="020B0604020202020204" charset="0"/>
              </a:rPr>
              <a:t> </a:t>
            </a:r>
            <a:r>
              <a:rPr lang="de-DE" sz="2800" b="1" i="0" dirty="0">
                <a:solidFill>
                  <a:schemeClr val="bg1"/>
                </a:solidFill>
                <a:effectLst/>
                <a:latin typeface="Neue Machina Light" panose="020B0604020202020204" charset="0"/>
              </a:rPr>
              <a:t>Reverse Engineering (</a:t>
            </a:r>
            <a:r>
              <a:rPr lang="de-DE" sz="2800" b="1" i="0" dirty="0" err="1">
                <a:solidFill>
                  <a:schemeClr val="bg1"/>
                </a:solidFill>
                <a:effectLst/>
                <a:latin typeface="Neue Machina Light" panose="020B0604020202020204" charset="0"/>
              </a:rPr>
              <a:t>debatable</a:t>
            </a:r>
            <a:r>
              <a:rPr lang="de-DE" sz="2800" b="1" i="0" dirty="0">
                <a:solidFill>
                  <a:schemeClr val="bg1"/>
                </a:solidFill>
                <a:effectLst/>
                <a:latin typeface="Neue Machina Light" panose="020B0604020202020204" charset="0"/>
              </a:rPr>
              <a:t>)</a:t>
            </a:r>
          </a:p>
          <a:p>
            <a:pPr marL="514350" indent="-514350">
              <a:buFont typeface="+mj-lt"/>
              <a:buAutoNum type="arabicPeriod"/>
            </a:pPr>
            <a:endParaRPr lang="de-DE" sz="2800" b="1" dirty="0">
              <a:solidFill>
                <a:schemeClr val="bg1"/>
              </a:solidFill>
              <a:latin typeface="Neue Machina Light" panose="020B0604020202020204" charset="0"/>
            </a:endParaRPr>
          </a:p>
          <a:p>
            <a:pPr marL="514350" indent="-514350">
              <a:buFont typeface="+mj-lt"/>
              <a:buAutoNum type="arabicPeriod"/>
            </a:pPr>
            <a:r>
              <a:rPr lang="de-DE" sz="2800" b="1" i="0" dirty="0">
                <a:solidFill>
                  <a:schemeClr val="bg1"/>
                </a:solidFill>
                <a:effectLst/>
                <a:latin typeface="Neue Machina Light" panose="020B0604020202020204" charset="0"/>
              </a:rPr>
              <a:t>Discourages </a:t>
            </a:r>
            <a:r>
              <a:rPr lang="de-DE" sz="2800" b="1" i="0" dirty="0" err="1">
                <a:solidFill>
                  <a:schemeClr val="bg1"/>
                </a:solidFill>
                <a:effectLst/>
                <a:latin typeface="Neue Machina Light" panose="020B0604020202020204" charset="0"/>
              </a:rPr>
              <a:t>Intellectual</a:t>
            </a:r>
            <a:r>
              <a:rPr lang="de-DE" sz="2800" b="1" i="0" dirty="0">
                <a:solidFill>
                  <a:schemeClr val="bg1"/>
                </a:solidFill>
                <a:effectLst/>
                <a:latin typeface="Neue Machina Light" panose="020B0604020202020204" charset="0"/>
              </a:rPr>
              <a:t> Property </a:t>
            </a:r>
            <a:r>
              <a:rPr lang="de-DE" sz="2800" b="1" i="0" dirty="0" err="1">
                <a:solidFill>
                  <a:schemeClr val="bg1"/>
                </a:solidFill>
                <a:effectLst/>
                <a:latin typeface="Neue Machina Light" panose="020B0604020202020204" charset="0"/>
              </a:rPr>
              <a:t>Misuse</a:t>
            </a:r>
            <a:endParaRPr lang="de-DE" sz="2800" b="1" i="0" dirty="0">
              <a:solidFill>
                <a:schemeClr val="bg1"/>
              </a:solidFill>
              <a:effectLst/>
              <a:latin typeface="Neue Machina Light" panose="020B0604020202020204" charset="0"/>
            </a:endParaRPr>
          </a:p>
          <a:p>
            <a:pPr marL="514350" indent="-514350">
              <a:buFont typeface="+mj-lt"/>
              <a:buAutoNum type="arabicPeriod"/>
            </a:pPr>
            <a:endParaRPr lang="de-DE" sz="2800" b="1" dirty="0">
              <a:solidFill>
                <a:schemeClr val="bg1"/>
              </a:solidFill>
              <a:latin typeface="Neue Machina Light" panose="020B0604020202020204" charset="0"/>
            </a:endParaRPr>
          </a:p>
          <a:p>
            <a:pPr marL="514350" indent="-514350">
              <a:buFont typeface="+mj-lt"/>
              <a:buAutoNum type="arabicPeriod"/>
            </a:pPr>
            <a:r>
              <a:rPr lang="de-DE" sz="2800" b="1" i="0" dirty="0">
                <a:solidFill>
                  <a:schemeClr val="bg1"/>
                </a:solidFill>
                <a:effectLst/>
                <a:latin typeface="Neue Machina Light" panose="020B0604020202020204" charset="0"/>
              </a:rPr>
              <a:t>Enhanced Security </a:t>
            </a:r>
            <a:r>
              <a:rPr lang="de-DE" sz="2800" b="1" i="0" dirty="0" err="1">
                <a:solidFill>
                  <a:schemeClr val="bg1"/>
                </a:solidFill>
                <a:effectLst/>
                <a:latin typeface="Neue Machina Light" panose="020B0604020202020204" charset="0"/>
              </a:rPr>
              <a:t>Against</a:t>
            </a:r>
            <a:r>
              <a:rPr lang="de-DE" sz="2800" b="1" i="0" dirty="0">
                <a:solidFill>
                  <a:schemeClr val="bg1"/>
                </a:solidFill>
                <a:effectLst/>
                <a:latin typeface="Neue Machina Light" panose="020B0604020202020204" charset="0"/>
              </a:rPr>
              <a:t> </a:t>
            </a:r>
            <a:r>
              <a:rPr lang="de-DE" sz="2800" b="1" i="0" dirty="0" err="1">
                <a:solidFill>
                  <a:schemeClr val="bg1"/>
                </a:solidFill>
                <a:effectLst/>
                <a:latin typeface="Neue Machina Light" panose="020B0604020202020204" charset="0"/>
              </a:rPr>
              <a:t>some</a:t>
            </a:r>
            <a:r>
              <a:rPr lang="de-DE" sz="2800" b="1" i="0" dirty="0">
                <a:solidFill>
                  <a:schemeClr val="bg1"/>
                </a:solidFill>
                <a:effectLst/>
                <a:latin typeface="Neue Machina Light" panose="020B0604020202020204" charset="0"/>
              </a:rPr>
              <a:t> </a:t>
            </a:r>
            <a:r>
              <a:rPr lang="de-DE" sz="2800" b="1" i="0" dirty="0" err="1">
                <a:solidFill>
                  <a:schemeClr val="bg1"/>
                </a:solidFill>
                <a:effectLst/>
                <a:latin typeface="Neue Machina Light" panose="020B0604020202020204" charset="0"/>
              </a:rPr>
              <a:t>Adversarial</a:t>
            </a:r>
            <a:r>
              <a:rPr lang="de-DE" sz="2800" b="1" i="0" dirty="0">
                <a:solidFill>
                  <a:schemeClr val="bg1"/>
                </a:solidFill>
                <a:effectLst/>
                <a:latin typeface="Neue Machina Light" panose="020B0604020202020204" charset="0"/>
              </a:rPr>
              <a:t> </a:t>
            </a:r>
            <a:r>
              <a:rPr lang="de-DE" sz="2800" b="1" i="0" dirty="0" err="1">
                <a:solidFill>
                  <a:schemeClr val="bg1"/>
                </a:solidFill>
                <a:effectLst/>
                <a:latin typeface="Neue Machina Light" panose="020B0604020202020204" charset="0"/>
              </a:rPr>
              <a:t>Attacks</a:t>
            </a:r>
            <a:r>
              <a:rPr lang="de-DE" sz="2800" b="1" i="0" dirty="0">
                <a:solidFill>
                  <a:schemeClr val="bg1"/>
                </a:solidFill>
                <a:effectLst/>
                <a:latin typeface="Neue Machina Light" panose="020B0604020202020204" charset="0"/>
              </a:rPr>
              <a:t> </a:t>
            </a:r>
            <a:endParaRPr lang="de-DE" sz="2800" b="1" dirty="0">
              <a:solidFill>
                <a:schemeClr val="bg1"/>
              </a:solidFill>
              <a:latin typeface="Neue Machina Light" panose="020B0604020202020204" charset="0"/>
            </a:endParaRPr>
          </a:p>
          <a:p>
            <a:pPr marL="1428750" lvl="2" indent="-514350">
              <a:buFont typeface="+mj-lt"/>
              <a:buAutoNum type="arabicPeriod"/>
            </a:pPr>
            <a:r>
              <a:rPr lang="de-DE" sz="2800" b="1" dirty="0">
                <a:solidFill>
                  <a:schemeClr val="bg1"/>
                </a:solidFill>
                <a:latin typeface="Neue Machina Light" panose="020B0604020202020204" charset="0"/>
              </a:rPr>
              <a:t>Evasion </a:t>
            </a:r>
            <a:r>
              <a:rPr lang="de-DE" sz="2800" b="1" dirty="0" err="1">
                <a:solidFill>
                  <a:schemeClr val="bg1"/>
                </a:solidFill>
                <a:latin typeface="Neue Machina Light" panose="020B0604020202020204" charset="0"/>
              </a:rPr>
              <a:t>attack</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change</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models</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decision</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making</a:t>
            </a:r>
            <a:r>
              <a:rPr lang="de-DE" sz="2800" b="1" dirty="0">
                <a:solidFill>
                  <a:schemeClr val="bg1"/>
                </a:solidFill>
                <a:latin typeface="Neue Machina Light" panose="020B0604020202020204" charset="0"/>
              </a:rPr>
              <a:t>)</a:t>
            </a:r>
          </a:p>
          <a:p>
            <a:pPr marL="1428750" lvl="2" indent="-514350">
              <a:buFont typeface="+mj-lt"/>
              <a:buAutoNum type="arabicPeriod"/>
            </a:pPr>
            <a:r>
              <a:rPr lang="de-DE" sz="2800" b="1" dirty="0" err="1">
                <a:solidFill>
                  <a:schemeClr val="bg1"/>
                </a:solidFill>
                <a:latin typeface="Neue Machina Light" panose="020B0604020202020204" charset="0"/>
              </a:rPr>
              <a:t>Boundry</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attacks</a:t>
            </a:r>
            <a:endParaRPr lang="de-DE" sz="2800" b="1" dirty="0">
              <a:solidFill>
                <a:schemeClr val="bg1"/>
              </a:solidFill>
              <a:latin typeface="Neue Machina Light" panose="020B0604020202020204" charset="0"/>
            </a:endParaRPr>
          </a:p>
          <a:p>
            <a:pPr marL="1428750" lvl="2" indent="-514350">
              <a:buFont typeface="+mj-lt"/>
              <a:buAutoNum type="arabicPeriod"/>
            </a:pPr>
            <a:r>
              <a:rPr lang="de-DE" sz="2800" b="1" dirty="0">
                <a:solidFill>
                  <a:schemeClr val="bg1"/>
                </a:solidFill>
                <a:latin typeface="Neue Machina Light" panose="020B0604020202020204" charset="0"/>
              </a:rPr>
              <a:t>In </a:t>
            </a:r>
            <a:r>
              <a:rPr lang="de-DE" sz="2800" b="1" dirty="0" err="1">
                <a:solidFill>
                  <a:schemeClr val="bg1"/>
                </a:solidFill>
                <a:latin typeface="Neue Machina Light" panose="020B0604020202020204" charset="0"/>
              </a:rPr>
              <a:t>general</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makes</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attacks</a:t>
            </a:r>
            <a:r>
              <a:rPr lang="de-DE" sz="2800" b="1" dirty="0">
                <a:solidFill>
                  <a:schemeClr val="bg1"/>
                </a:solidFill>
                <a:latin typeface="Neue Machina Light" panose="020B0604020202020204" charset="0"/>
              </a:rPr>
              <a:t> </a:t>
            </a:r>
            <a:r>
              <a:rPr lang="de-DE" sz="2800" b="1" dirty="0" err="1">
                <a:solidFill>
                  <a:schemeClr val="bg1"/>
                </a:solidFill>
                <a:latin typeface="Neue Machina Light" panose="020B0604020202020204" charset="0"/>
              </a:rPr>
              <a:t>difficult</a:t>
            </a:r>
            <a:endParaRPr lang="de-DE" sz="2800" b="1" dirty="0">
              <a:solidFill>
                <a:schemeClr val="bg1"/>
              </a:solidFill>
              <a:latin typeface="Neue Machina Light" panose="020B0604020202020204" charset="0"/>
            </a:endParaRPr>
          </a:p>
          <a:p>
            <a:pPr marL="1428750" lvl="2" indent="-514350">
              <a:buFont typeface="+mj-lt"/>
              <a:buAutoNum type="arabicPeriod"/>
            </a:pPr>
            <a:r>
              <a:rPr lang="de-DE" sz="2800" b="1" dirty="0" err="1">
                <a:solidFill>
                  <a:schemeClr val="bg1"/>
                </a:solidFill>
                <a:latin typeface="Neue Machina Light" panose="020B0604020202020204" charset="0"/>
              </a:rPr>
              <a:t>Tflite</a:t>
            </a:r>
            <a:r>
              <a:rPr lang="de-DE" sz="2800" b="1" dirty="0">
                <a:solidFill>
                  <a:schemeClr val="bg1"/>
                </a:solidFill>
                <a:latin typeface="Neue Machina Light" panose="020B0604020202020204"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0018" r="-9534" b="-29901"/>
            </a:stretch>
          </a:blipFill>
        </p:spPr>
        <p:txBody>
          <a:bodyPr/>
          <a:lstStyle/>
          <a:p>
            <a:pPr algn="ctr"/>
            <a:endParaRPr lang="en-US" sz="5400" b="1" u="sng" dirty="0">
              <a:solidFill>
                <a:schemeClr val="bg1"/>
              </a:solidFill>
              <a:latin typeface="Neue Machina Light" panose="020B0604020202020204" charset="0"/>
            </a:endParaRPr>
          </a:p>
          <a:p>
            <a:pPr algn="ctr"/>
            <a:endParaRPr lang="en-US" sz="5400" b="1" u="sng" dirty="0">
              <a:solidFill>
                <a:schemeClr val="bg1"/>
              </a:solidFill>
              <a:latin typeface="Neue Machina Light" panose="020B0604020202020204" charset="0"/>
            </a:endParaRPr>
          </a:p>
          <a:p>
            <a:pPr algn="ctr"/>
            <a:endParaRPr lang="en-US" sz="5400" b="1" u="sng" dirty="0">
              <a:solidFill>
                <a:schemeClr val="bg1"/>
              </a:solidFill>
              <a:latin typeface="Neue Machina Light" panose="020B0604020202020204" charset="0"/>
            </a:endParaRPr>
          </a:p>
          <a:p>
            <a:pPr algn="ctr"/>
            <a:endParaRPr lang="en-US" sz="5400" b="1" u="sng" dirty="0">
              <a:solidFill>
                <a:schemeClr val="bg1"/>
              </a:solidFill>
              <a:latin typeface="Neue Machina Light" panose="020B0604020202020204" charset="0"/>
            </a:endParaRPr>
          </a:p>
          <a:p>
            <a:pPr algn="ctr"/>
            <a:r>
              <a:rPr lang="en-US" sz="5400" b="1" u="sng" dirty="0" err="1">
                <a:solidFill>
                  <a:schemeClr val="bg1"/>
                </a:solidFill>
                <a:latin typeface="Neue Machina Light" panose="020B0604020202020204" charset="0"/>
              </a:rPr>
              <a:t>ModelObfuscator</a:t>
            </a:r>
            <a:r>
              <a:rPr lang="en-US" sz="5400" b="1" u="sng" dirty="0">
                <a:solidFill>
                  <a:schemeClr val="bg1"/>
                </a:solidFill>
                <a:latin typeface="Neue Machina Light" panose="020B0604020202020204" charset="0"/>
              </a:rPr>
              <a:t>: Obfuscating Model Information to Protect Deployed ML-based Systems</a:t>
            </a:r>
            <a:endParaRPr lang="de-DE" sz="5400" b="1" u="sng" dirty="0">
              <a:solidFill>
                <a:schemeClr val="bg1"/>
              </a:solidFill>
              <a:latin typeface="Neue Machina Light" panose="020B0604020202020204" charset="0"/>
            </a:endParaRPr>
          </a:p>
        </p:txBody>
      </p:sp>
      <p:grpSp>
        <p:nvGrpSpPr>
          <p:cNvPr id="3" name="Group 3"/>
          <p:cNvGrpSpPr/>
          <p:nvPr/>
        </p:nvGrpSpPr>
        <p:grpSpPr>
          <a:xfrm>
            <a:off x="3900221" y="3287111"/>
            <a:ext cx="10487558" cy="3564125"/>
            <a:chOff x="0" y="-209549"/>
            <a:chExt cx="13983410" cy="4752166"/>
          </a:xfrm>
        </p:grpSpPr>
        <p:sp>
          <p:nvSpPr>
            <p:cNvPr id="4" name="TextBox 4"/>
            <p:cNvSpPr txBox="1"/>
            <p:nvPr/>
          </p:nvSpPr>
          <p:spPr>
            <a:xfrm>
              <a:off x="0" y="-209549"/>
              <a:ext cx="13983410" cy="1708588"/>
            </a:xfrm>
            <a:prstGeom prst="rect">
              <a:avLst/>
            </a:prstGeom>
          </p:spPr>
          <p:txBody>
            <a:bodyPr lIns="0" tIns="0" rIns="0" bIns="0" rtlCol="0" anchor="t">
              <a:spAutoFit/>
            </a:bodyPr>
            <a:lstStyle/>
            <a:p>
              <a:pPr marL="0" lvl="0" indent="0">
                <a:lnSpc>
                  <a:spcPts val="10559"/>
                </a:lnSpc>
                <a:spcBef>
                  <a:spcPct val="0"/>
                </a:spcBef>
              </a:pPr>
              <a:endParaRPr lang="en-US" sz="8800" u="none" dirty="0">
                <a:solidFill>
                  <a:srgbClr val="EFEFEF"/>
                </a:solidFill>
                <a:latin typeface="Mero Thai"/>
              </a:endParaRPr>
            </a:p>
          </p:txBody>
        </p:sp>
        <p:sp>
          <p:nvSpPr>
            <p:cNvPr id="5" name="TextBox 5"/>
            <p:cNvSpPr txBox="1"/>
            <p:nvPr/>
          </p:nvSpPr>
          <p:spPr>
            <a:xfrm>
              <a:off x="261472" y="3877221"/>
              <a:ext cx="6391566" cy="665396"/>
            </a:xfrm>
            <a:prstGeom prst="rect">
              <a:avLst/>
            </a:prstGeom>
          </p:spPr>
          <p:txBody>
            <a:bodyPr lIns="0" tIns="0" rIns="0" bIns="0" rtlCol="0" anchor="t">
              <a:spAutoFit/>
            </a:bodyPr>
            <a:lstStyle/>
            <a:p>
              <a:pPr algn="l">
                <a:lnSpc>
                  <a:spcPts val="4199"/>
                </a:lnSpc>
              </a:pPr>
              <a:endParaRPr lang="en-US" sz="2999" u="sng" dirty="0">
                <a:solidFill>
                  <a:srgbClr val="000000"/>
                </a:solidFill>
                <a:latin typeface="Neue Machina Light"/>
                <a:hlinkClick r:id="rId3" action="ppaction://hlinksldjump"/>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C20456F9-AD4D-B913-197D-ECE7FE01EE90}"/>
            </a:ext>
          </a:extLst>
        </p:cNvPr>
        <p:cNvGrpSpPr/>
        <p:nvPr/>
      </p:nvGrpSpPr>
      <p:grpSpPr>
        <a:xfrm>
          <a:off x="0" y="0"/>
          <a:ext cx="0" cy="0"/>
          <a:chOff x="0" y="0"/>
          <a:chExt cx="0" cy="0"/>
        </a:xfrm>
      </p:grpSpPr>
      <p:sp>
        <p:nvSpPr>
          <p:cNvPr id="4" name="TextBox 4">
            <a:extLst>
              <a:ext uri="{FF2B5EF4-FFF2-40B4-BE49-F238E27FC236}">
                <a16:creationId xmlns:a16="http://schemas.microsoft.com/office/drawing/2014/main" id="{F9A0A7C5-E48F-2EB6-3CE7-C0E87D8487BD}"/>
              </a:ext>
            </a:extLst>
          </p:cNvPr>
          <p:cNvSpPr txBox="1"/>
          <p:nvPr/>
        </p:nvSpPr>
        <p:spPr>
          <a:xfrm>
            <a:off x="381000" y="190500"/>
            <a:ext cx="7717610" cy="1281441"/>
          </a:xfrm>
          <a:prstGeom prst="rect">
            <a:avLst/>
          </a:prstGeom>
        </p:spPr>
        <p:txBody>
          <a:bodyPr lIns="0" tIns="0" rIns="0" bIns="0" rtlCol="0" anchor="t">
            <a:spAutoFit/>
          </a:bodyPr>
          <a:lstStyle/>
          <a:p>
            <a:pPr marL="0" lvl="0" indent="0">
              <a:lnSpc>
                <a:spcPts val="10560"/>
              </a:lnSpc>
              <a:spcBef>
                <a:spcPct val="0"/>
              </a:spcBef>
            </a:pPr>
            <a:r>
              <a:rPr lang="en-US" sz="8800" dirty="0">
                <a:solidFill>
                  <a:srgbClr val="EFEFEF"/>
                </a:solidFill>
                <a:latin typeface="Mero Thai"/>
              </a:rPr>
              <a:t>Idea:</a:t>
            </a:r>
          </a:p>
        </p:txBody>
      </p:sp>
      <p:sp>
        <p:nvSpPr>
          <p:cNvPr id="7" name="TextBox 6">
            <a:extLst>
              <a:ext uri="{FF2B5EF4-FFF2-40B4-BE49-F238E27FC236}">
                <a16:creationId xmlns:a16="http://schemas.microsoft.com/office/drawing/2014/main" id="{138DFF74-0750-C3A9-6BE9-D64E553B9DF8}"/>
              </a:ext>
            </a:extLst>
          </p:cNvPr>
          <p:cNvSpPr txBox="1"/>
          <p:nvPr/>
        </p:nvSpPr>
        <p:spPr>
          <a:xfrm>
            <a:off x="533400" y="1638300"/>
            <a:ext cx="13868400" cy="2862322"/>
          </a:xfrm>
          <a:prstGeom prst="rect">
            <a:avLst/>
          </a:prstGeom>
          <a:noFill/>
        </p:spPr>
        <p:txBody>
          <a:bodyPr wrap="square" rtlCol="0">
            <a:spAutoFit/>
          </a:bodyPr>
          <a:lstStyle/>
          <a:p>
            <a:r>
              <a:rPr lang="de-DE" dirty="0" err="1">
                <a:solidFill>
                  <a:schemeClr val="bg1"/>
                </a:solidFill>
                <a:latin typeface="Neue Machina Light" panose="020B0604020202020204" charset="0"/>
              </a:rPr>
              <a:t>Obfuscation</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of</a:t>
            </a:r>
            <a:r>
              <a:rPr lang="de-DE" dirty="0">
                <a:solidFill>
                  <a:schemeClr val="bg1"/>
                </a:solidFill>
                <a:latin typeface="Neue Machina Light" panose="020B0604020202020204" charset="0"/>
              </a:rPr>
              <a:t> DNN </a:t>
            </a:r>
            <a:r>
              <a:rPr lang="de-DE" dirty="0" err="1">
                <a:solidFill>
                  <a:schemeClr val="bg1"/>
                </a:solidFill>
                <a:latin typeface="Neue Machina Light" panose="020B0604020202020204" charset="0"/>
              </a:rPr>
              <a:t>models</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deployed</a:t>
            </a:r>
            <a:r>
              <a:rPr lang="de-DE" dirty="0">
                <a:solidFill>
                  <a:schemeClr val="bg1"/>
                </a:solidFill>
                <a:latin typeface="Neue Machina Light" panose="020B0604020202020204" charset="0"/>
              </a:rPr>
              <a:t> in </a:t>
            </a:r>
            <a:r>
              <a:rPr lang="de-DE" dirty="0" err="1">
                <a:solidFill>
                  <a:schemeClr val="bg1"/>
                </a:solidFill>
                <a:latin typeface="Neue Machina Light" panose="020B0604020202020204" charset="0"/>
              </a:rPr>
              <a:t>edge</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devices</a:t>
            </a:r>
            <a:r>
              <a:rPr lang="de-DE" dirty="0">
                <a:solidFill>
                  <a:schemeClr val="bg1"/>
                </a:solidFill>
                <a:latin typeface="Neue Machina Light" panose="020B0604020202020204" charset="0"/>
              </a:rPr>
              <a:t> in </a:t>
            </a:r>
            <a:r>
              <a:rPr lang="de-DE" dirty="0" err="1">
                <a:solidFill>
                  <a:schemeClr val="bg1"/>
                </a:solidFill>
                <a:latin typeface="Neue Machina Light" panose="020B0604020202020204" charset="0"/>
              </a:rPr>
              <a:t>the</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following</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ways</a:t>
            </a:r>
            <a:r>
              <a:rPr lang="de-DE" dirty="0">
                <a:solidFill>
                  <a:schemeClr val="bg1"/>
                </a:solidFill>
                <a:latin typeface="Neue Machina Light" panose="020B0604020202020204" charset="0"/>
              </a:rPr>
              <a:t>:</a:t>
            </a:r>
          </a:p>
          <a:p>
            <a:endParaRPr lang="de-DE" dirty="0">
              <a:solidFill>
                <a:schemeClr val="bg1"/>
              </a:solidFill>
              <a:latin typeface="Neue Machina Light" panose="020B0604020202020204" charset="0"/>
            </a:endParaRPr>
          </a:p>
          <a:p>
            <a:pPr marL="285750" indent="-285750">
              <a:buFont typeface="Arial" panose="020B0604020202020204" pitchFamily="34" charset="0"/>
              <a:buChar char="•"/>
            </a:pPr>
            <a:r>
              <a:rPr lang="de-DE" dirty="0">
                <a:solidFill>
                  <a:schemeClr val="bg1"/>
                </a:solidFill>
                <a:latin typeface="Neue Machina Light" panose="020B0604020202020204" charset="0"/>
              </a:rPr>
              <a:t>Parameter </a:t>
            </a:r>
            <a:r>
              <a:rPr lang="de-DE" dirty="0" err="1">
                <a:solidFill>
                  <a:schemeClr val="bg1"/>
                </a:solidFill>
                <a:latin typeface="Neue Machina Light" panose="020B0604020202020204" charset="0"/>
              </a:rPr>
              <a:t>Encapsulation</a:t>
            </a:r>
            <a:endParaRPr lang="de-DE" dirty="0">
              <a:solidFill>
                <a:schemeClr val="bg1"/>
              </a:solidFill>
              <a:latin typeface="Neue Machina Light" panose="020B0604020202020204" charset="0"/>
            </a:endParaRPr>
          </a:p>
          <a:p>
            <a:pPr marL="285750" indent="-285750">
              <a:buFont typeface="Arial" panose="020B0604020202020204" pitchFamily="34" charset="0"/>
              <a:buChar char="•"/>
            </a:pPr>
            <a:endParaRPr lang="de-DE" dirty="0">
              <a:solidFill>
                <a:schemeClr val="bg1"/>
              </a:solidFill>
              <a:latin typeface="Neue Machina Light" panose="020B0604020202020204" charset="0"/>
            </a:endParaRPr>
          </a:p>
          <a:p>
            <a:pPr marL="285750" indent="-285750">
              <a:buFont typeface="Arial" panose="020B0604020202020204" pitchFamily="34" charset="0"/>
              <a:buChar char="•"/>
            </a:pPr>
            <a:r>
              <a:rPr lang="de-DE" dirty="0" err="1">
                <a:solidFill>
                  <a:schemeClr val="bg1"/>
                </a:solidFill>
                <a:latin typeface="Neue Machina Light" panose="020B0604020202020204" charset="0"/>
              </a:rPr>
              <a:t>Renaming</a:t>
            </a:r>
            <a:endParaRPr lang="de-DE" dirty="0">
              <a:solidFill>
                <a:schemeClr val="bg1"/>
              </a:solidFill>
              <a:latin typeface="Neue Machina Light" panose="020B0604020202020204" charset="0"/>
            </a:endParaRPr>
          </a:p>
          <a:p>
            <a:endParaRPr lang="de-DE" dirty="0">
              <a:solidFill>
                <a:schemeClr val="bg1"/>
              </a:solidFill>
              <a:latin typeface="Neue Machina Light" panose="020B0604020202020204" charset="0"/>
            </a:endParaRPr>
          </a:p>
          <a:p>
            <a:pPr marL="285750" indent="-285750">
              <a:buFont typeface="Arial" panose="020B0604020202020204" pitchFamily="34" charset="0"/>
              <a:buChar char="•"/>
            </a:pPr>
            <a:r>
              <a:rPr lang="de-DE" dirty="0">
                <a:solidFill>
                  <a:schemeClr val="bg1"/>
                </a:solidFill>
                <a:latin typeface="Neue Machina Light" panose="020B0604020202020204" charset="0"/>
              </a:rPr>
              <a:t>Shortcut </a:t>
            </a:r>
            <a:r>
              <a:rPr lang="de-DE" dirty="0" err="1">
                <a:solidFill>
                  <a:schemeClr val="bg1"/>
                </a:solidFill>
                <a:latin typeface="Neue Machina Light" panose="020B0604020202020204" charset="0"/>
              </a:rPr>
              <a:t>injection</a:t>
            </a:r>
            <a:endParaRPr lang="de-DE" dirty="0">
              <a:solidFill>
                <a:schemeClr val="bg1"/>
              </a:solidFill>
              <a:latin typeface="Neue Machina Light" panose="020B0604020202020204" charset="0"/>
            </a:endParaRPr>
          </a:p>
          <a:p>
            <a:pPr marL="285750" indent="-285750">
              <a:buFont typeface="Arial" panose="020B0604020202020204" pitchFamily="34" charset="0"/>
              <a:buChar char="•"/>
            </a:pPr>
            <a:endParaRPr lang="de-DE" dirty="0">
              <a:solidFill>
                <a:schemeClr val="bg1"/>
              </a:solidFill>
              <a:latin typeface="Neue Machina Light" panose="020B0604020202020204" charset="0"/>
            </a:endParaRPr>
          </a:p>
          <a:p>
            <a:pPr marL="285750" indent="-285750">
              <a:buFont typeface="Arial" panose="020B0604020202020204" pitchFamily="34" charset="0"/>
              <a:buChar char="•"/>
            </a:pPr>
            <a:r>
              <a:rPr lang="de-DE" dirty="0">
                <a:solidFill>
                  <a:schemeClr val="bg1"/>
                </a:solidFill>
                <a:latin typeface="Neue Machina Light" panose="020B0604020202020204" charset="0"/>
              </a:rPr>
              <a:t>Extra </a:t>
            </a:r>
            <a:r>
              <a:rPr lang="de-DE" dirty="0" err="1">
                <a:solidFill>
                  <a:schemeClr val="bg1"/>
                </a:solidFill>
                <a:latin typeface="Neue Machina Light" panose="020B0604020202020204" charset="0"/>
              </a:rPr>
              <a:t>layer</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injection</a:t>
            </a:r>
            <a:endParaRPr lang="de-DE" dirty="0">
              <a:solidFill>
                <a:schemeClr val="bg1"/>
              </a:solidFill>
              <a:latin typeface="Neue Machina Light" panose="020B0604020202020204" charset="0"/>
            </a:endParaRPr>
          </a:p>
          <a:p>
            <a:pPr marL="285750" indent="-285750">
              <a:buFont typeface="Arial" panose="020B0604020202020204" pitchFamily="34" charset="0"/>
              <a:buChar char="•"/>
            </a:pPr>
            <a:endParaRPr lang="de-DE" dirty="0">
              <a:solidFill>
                <a:schemeClr val="bg1"/>
              </a:solidFill>
              <a:latin typeface="Neue Machina Light" panose="020B0604020202020204" charset="0"/>
            </a:endParaRPr>
          </a:p>
        </p:txBody>
      </p:sp>
      <p:sp>
        <p:nvSpPr>
          <p:cNvPr id="8" name="TextBox 7">
            <a:extLst>
              <a:ext uri="{FF2B5EF4-FFF2-40B4-BE49-F238E27FC236}">
                <a16:creationId xmlns:a16="http://schemas.microsoft.com/office/drawing/2014/main" id="{93239814-BF79-A232-3C79-24430C396E65}"/>
              </a:ext>
            </a:extLst>
          </p:cNvPr>
          <p:cNvSpPr txBox="1"/>
          <p:nvPr/>
        </p:nvSpPr>
        <p:spPr>
          <a:xfrm>
            <a:off x="7696200" y="5293304"/>
            <a:ext cx="1676400" cy="400110"/>
          </a:xfrm>
          <a:prstGeom prst="rect">
            <a:avLst/>
          </a:prstGeom>
          <a:noFill/>
        </p:spPr>
        <p:txBody>
          <a:bodyPr wrap="square" rtlCol="0">
            <a:spAutoFit/>
          </a:bodyPr>
          <a:lstStyle/>
          <a:p>
            <a:r>
              <a:rPr lang="de-DE" sz="2000" dirty="0" err="1">
                <a:solidFill>
                  <a:schemeClr val="bg1"/>
                </a:solidFill>
              </a:rPr>
              <a:t>Renaming</a:t>
            </a:r>
            <a:r>
              <a:rPr lang="de-DE" sz="2000" dirty="0">
                <a:solidFill>
                  <a:schemeClr val="bg1"/>
                </a:solidFill>
              </a:rPr>
              <a:t>: </a:t>
            </a:r>
          </a:p>
        </p:txBody>
      </p:sp>
      <p:pic>
        <p:nvPicPr>
          <p:cNvPr id="10" name="Picture 9">
            <a:extLst>
              <a:ext uri="{FF2B5EF4-FFF2-40B4-BE49-F238E27FC236}">
                <a16:creationId xmlns:a16="http://schemas.microsoft.com/office/drawing/2014/main" id="{19753EAC-9767-C88F-2E0D-A04C75ECB367}"/>
              </a:ext>
            </a:extLst>
          </p:cNvPr>
          <p:cNvPicPr>
            <a:picLocks noChangeAspect="1"/>
          </p:cNvPicPr>
          <p:nvPr/>
        </p:nvPicPr>
        <p:blipFill>
          <a:blip r:embed="rId2"/>
          <a:stretch>
            <a:fillRect/>
          </a:stretch>
        </p:blipFill>
        <p:spPr>
          <a:xfrm>
            <a:off x="7086600" y="6057900"/>
            <a:ext cx="3324225" cy="1866900"/>
          </a:xfrm>
          <a:prstGeom prst="rect">
            <a:avLst/>
          </a:prstGeom>
        </p:spPr>
      </p:pic>
      <p:pic>
        <p:nvPicPr>
          <p:cNvPr id="18" name="Picture 17">
            <a:extLst>
              <a:ext uri="{FF2B5EF4-FFF2-40B4-BE49-F238E27FC236}">
                <a16:creationId xmlns:a16="http://schemas.microsoft.com/office/drawing/2014/main" id="{7B340EA4-EB41-C213-C9A2-3B3C48881ACD}"/>
              </a:ext>
            </a:extLst>
          </p:cNvPr>
          <p:cNvPicPr>
            <a:picLocks noChangeAspect="1"/>
          </p:cNvPicPr>
          <p:nvPr/>
        </p:nvPicPr>
        <p:blipFill>
          <a:blip r:embed="rId3"/>
          <a:stretch>
            <a:fillRect/>
          </a:stretch>
        </p:blipFill>
        <p:spPr>
          <a:xfrm>
            <a:off x="13537797" y="1798083"/>
            <a:ext cx="2209800" cy="8115300"/>
          </a:xfrm>
          <a:prstGeom prst="rect">
            <a:avLst/>
          </a:prstGeom>
        </p:spPr>
      </p:pic>
      <p:sp>
        <p:nvSpPr>
          <p:cNvPr id="20" name="TextBox 19">
            <a:extLst>
              <a:ext uri="{FF2B5EF4-FFF2-40B4-BE49-F238E27FC236}">
                <a16:creationId xmlns:a16="http://schemas.microsoft.com/office/drawing/2014/main" id="{A429B5C7-D73E-812F-4033-8B6939C37184}"/>
              </a:ext>
            </a:extLst>
          </p:cNvPr>
          <p:cNvSpPr txBox="1"/>
          <p:nvPr/>
        </p:nvSpPr>
        <p:spPr>
          <a:xfrm>
            <a:off x="13232997" y="845618"/>
            <a:ext cx="2819400" cy="923330"/>
          </a:xfrm>
          <a:prstGeom prst="rect">
            <a:avLst/>
          </a:prstGeom>
          <a:noFill/>
        </p:spPr>
        <p:txBody>
          <a:bodyPr wrap="square">
            <a:spAutoFit/>
          </a:bodyPr>
          <a:lstStyle/>
          <a:p>
            <a:r>
              <a:rPr lang="de-DE" dirty="0">
                <a:solidFill>
                  <a:schemeClr val="bg1"/>
                </a:solidFill>
                <a:latin typeface="Neue Machina Light" panose="020B0604020202020204" charset="0"/>
              </a:rPr>
              <a:t>Extra </a:t>
            </a:r>
            <a:r>
              <a:rPr lang="de-DE" dirty="0" err="1">
                <a:solidFill>
                  <a:schemeClr val="bg1"/>
                </a:solidFill>
                <a:latin typeface="Neue Machina Light" panose="020B0604020202020204" charset="0"/>
              </a:rPr>
              <a:t>layer</a:t>
            </a:r>
            <a:r>
              <a:rPr lang="de-DE" dirty="0">
                <a:solidFill>
                  <a:schemeClr val="bg1"/>
                </a:solidFill>
                <a:latin typeface="Neue Machina Light" panose="020B0604020202020204" charset="0"/>
              </a:rPr>
              <a:t> </a:t>
            </a:r>
            <a:r>
              <a:rPr lang="de-DE" dirty="0" err="1">
                <a:solidFill>
                  <a:schemeClr val="bg1"/>
                </a:solidFill>
                <a:latin typeface="Neue Machina Light" panose="020B0604020202020204" charset="0"/>
              </a:rPr>
              <a:t>injection</a:t>
            </a:r>
            <a:r>
              <a:rPr lang="de-DE" dirty="0">
                <a:solidFill>
                  <a:schemeClr val="bg1"/>
                </a:solidFill>
                <a:latin typeface="Neue Machina Light" panose="020B0604020202020204" charset="0"/>
              </a:rPr>
              <a:t> and Shortcut </a:t>
            </a:r>
            <a:r>
              <a:rPr lang="de-DE" dirty="0" err="1">
                <a:solidFill>
                  <a:schemeClr val="bg1"/>
                </a:solidFill>
                <a:latin typeface="Neue Machina Light" panose="020B0604020202020204" charset="0"/>
              </a:rPr>
              <a:t>injection</a:t>
            </a:r>
            <a:endParaRPr lang="de-DE" dirty="0">
              <a:solidFill>
                <a:schemeClr val="bg1"/>
              </a:solidFill>
              <a:latin typeface="Neue Machina Light" panose="020B0604020202020204" charset="0"/>
            </a:endParaRPr>
          </a:p>
          <a:p>
            <a:pPr marL="285750" indent="-285750">
              <a:buFont typeface="Arial" panose="020B0604020202020204" pitchFamily="34" charset="0"/>
              <a:buChar char="•"/>
            </a:pPr>
            <a:endParaRPr lang="de-DE" dirty="0">
              <a:solidFill>
                <a:schemeClr val="bg1"/>
              </a:solidFill>
              <a:latin typeface="Neue Machina Light" panose="020B0604020202020204" charset="0"/>
            </a:endParaRPr>
          </a:p>
        </p:txBody>
      </p:sp>
    </p:spTree>
    <p:extLst>
      <p:ext uri="{BB962C8B-B14F-4D97-AF65-F5344CB8AC3E}">
        <p14:creationId xmlns:p14="http://schemas.microsoft.com/office/powerpoint/2010/main" val="866238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ppt_x</p:attrName>
                                        </p:attrNameLst>
                                      </p:cBhvr>
                                      <p:tavLst>
                                        <p:tav tm="0">
                                          <p:val>
                                            <p:strVal val="#ppt_x"/>
                                          </p:val>
                                        </p:tav>
                                        <p:tav tm="100000">
                                          <p:val>
                                            <p:strVal val="#ppt_x"/>
                                          </p:val>
                                        </p:tav>
                                      </p:tavLst>
                                    </p:anim>
                                    <p:anim calcmode="lin" valueType="num">
                                      <p:cBhvr>
                                        <p:cTn id="2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1000"/>
                                        <p:tgtEl>
                                          <p:spTgt spid="18"/>
                                        </p:tgtEl>
                                      </p:cBhvr>
                                    </p:animEffect>
                                    <p:anim calcmode="lin" valueType="num">
                                      <p:cBhvr>
                                        <p:cTn id="36" dur="1000" fill="hold"/>
                                        <p:tgtEl>
                                          <p:spTgt spid="18"/>
                                        </p:tgtEl>
                                        <p:attrNameLst>
                                          <p:attrName>ppt_x</p:attrName>
                                        </p:attrNameLst>
                                      </p:cBhvr>
                                      <p:tavLst>
                                        <p:tav tm="0">
                                          <p:val>
                                            <p:strVal val="#ppt_x"/>
                                          </p:val>
                                        </p:tav>
                                        <p:tav tm="100000">
                                          <p:val>
                                            <p:strVal val="#ppt_x"/>
                                          </p:val>
                                        </p:tav>
                                      </p:tavLst>
                                    </p:anim>
                                    <p:anim calcmode="lin" valueType="num">
                                      <p:cBhvr>
                                        <p:cTn id="37"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600200" y="3619500"/>
            <a:ext cx="14935200" cy="2205732"/>
          </a:xfrm>
          <a:prstGeom prst="rect">
            <a:avLst/>
          </a:prstGeom>
        </p:spPr>
        <p:txBody>
          <a:bodyPr wrap="square" lIns="0" tIns="0" rIns="0" bIns="0" rtlCol="0" anchor="t">
            <a:spAutoFit/>
          </a:bodyPr>
          <a:lstStyle/>
          <a:p>
            <a:pPr marL="0" lvl="0" indent="0" algn="ctr">
              <a:lnSpc>
                <a:spcPts val="8640"/>
              </a:lnSpc>
              <a:spcBef>
                <a:spcPct val="0"/>
              </a:spcBef>
            </a:pPr>
            <a:r>
              <a:rPr lang="en-US" sz="7200" u="none" dirty="0">
                <a:solidFill>
                  <a:srgbClr val="EFEFEF"/>
                </a:solidFill>
                <a:latin typeface="Mero Thai"/>
              </a:rPr>
              <a:t>Visualizing the Architectural differences and analyzing</a:t>
            </a:r>
          </a:p>
        </p:txBody>
      </p:sp>
      <p:sp>
        <p:nvSpPr>
          <p:cNvPr id="18" name="TextBox 17">
            <a:extLst>
              <a:ext uri="{FF2B5EF4-FFF2-40B4-BE49-F238E27FC236}">
                <a16:creationId xmlns:a16="http://schemas.microsoft.com/office/drawing/2014/main" id="{0F0A646B-CD1D-4501-2E56-D8BA895749FF}"/>
              </a:ext>
            </a:extLst>
          </p:cNvPr>
          <p:cNvSpPr txBox="1"/>
          <p:nvPr/>
        </p:nvSpPr>
        <p:spPr>
          <a:xfrm>
            <a:off x="16078200" y="8953500"/>
            <a:ext cx="1143000" cy="369332"/>
          </a:xfrm>
          <a:prstGeom prst="rect">
            <a:avLst/>
          </a:prstGeom>
          <a:noFill/>
        </p:spPr>
        <p:txBody>
          <a:bodyPr wrap="square" rtlCol="0">
            <a:spAutoFit/>
          </a:bodyPr>
          <a:lstStyle/>
          <a:p>
            <a:r>
              <a:rPr lang="de-DE" dirty="0" err="1">
                <a:solidFill>
                  <a:schemeClr val="bg1"/>
                </a:solidFill>
                <a:hlinkClick r:id="rId2"/>
              </a:rPr>
              <a:t>Visualize</a:t>
            </a:r>
            <a:r>
              <a:rPr lang="de-DE" dirty="0">
                <a:solidFill>
                  <a:schemeClr val="bg1"/>
                </a:solidFill>
              </a:rPr>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2E613C57-B39E-67E1-22D2-C59A60770796}"/>
              </a:ext>
            </a:extLst>
          </p:cNvPr>
          <p:cNvSpPr txBox="1"/>
          <p:nvPr/>
        </p:nvSpPr>
        <p:spPr>
          <a:xfrm>
            <a:off x="381000" y="190500"/>
            <a:ext cx="7717610" cy="1281441"/>
          </a:xfrm>
          <a:prstGeom prst="rect">
            <a:avLst/>
          </a:prstGeom>
        </p:spPr>
        <p:txBody>
          <a:bodyPr lIns="0" tIns="0" rIns="0" bIns="0" rtlCol="0" anchor="t">
            <a:spAutoFit/>
          </a:bodyPr>
          <a:lstStyle/>
          <a:p>
            <a:pPr marL="0" lvl="0" indent="0">
              <a:lnSpc>
                <a:spcPts val="10560"/>
              </a:lnSpc>
              <a:spcBef>
                <a:spcPct val="0"/>
              </a:spcBef>
            </a:pPr>
            <a:r>
              <a:rPr lang="en-US" sz="8800" dirty="0">
                <a:solidFill>
                  <a:srgbClr val="EFEFEF"/>
                </a:solidFill>
                <a:latin typeface="Mero Thai"/>
              </a:rPr>
              <a:t>Analysis:</a:t>
            </a:r>
          </a:p>
        </p:txBody>
      </p:sp>
      <p:pic>
        <p:nvPicPr>
          <p:cNvPr id="5" name="Picture 4">
            <a:extLst>
              <a:ext uri="{FF2B5EF4-FFF2-40B4-BE49-F238E27FC236}">
                <a16:creationId xmlns:a16="http://schemas.microsoft.com/office/drawing/2014/main" id="{8F65FFC7-390A-0DB0-4998-0855261C3D66}"/>
              </a:ext>
            </a:extLst>
          </p:cNvPr>
          <p:cNvPicPr>
            <a:picLocks noChangeAspect="1"/>
          </p:cNvPicPr>
          <p:nvPr/>
        </p:nvPicPr>
        <p:blipFill>
          <a:blip r:embed="rId2"/>
          <a:stretch>
            <a:fillRect/>
          </a:stretch>
        </p:blipFill>
        <p:spPr>
          <a:xfrm>
            <a:off x="609600" y="1562100"/>
            <a:ext cx="16840200" cy="83819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204506" y="-5178650"/>
            <a:ext cx="15870302" cy="20216945"/>
          </a:xfrm>
          <a:custGeom>
            <a:avLst/>
            <a:gdLst/>
            <a:ahLst/>
            <a:cxnLst/>
            <a:rect l="l" t="t" r="r" b="b"/>
            <a:pathLst>
              <a:path w="15870302" h="20216945">
                <a:moveTo>
                  <a:pt x="0" y="0"/>
                </a:moveTo>
                <a:lnTo>
                  <a:pt x="15870302" y="0"/>
                </a:lnTo>
                <a:lnTo>
                  <a:pt x="15870302" y="20216945"/>
                </a:lnTo>
                <a:lnTo>
                  <a:pt x="0" y="20216945"/>
                </a:lnTo>
                <a:lnTo>
                  <a:pt x="0" y="0"/>
                </a:lnTo>
                <a:close/>
              </a:path>
            </a:pathLst>
          </a:custGeom>
          <a:blipFill>
            <a:blip r:embed="rId2"/>
            <a:stretch>
              <a:fillRect/>
            </a:stretch>
          </a:blipFill>
        </p:spPr>
      </p:sp>
      <p:grpSp>
        <p:nvGrpSpPr>
          <p:cNvPr id="3" name="Group 3"/>
          <p:cNvGrpSpPr/>
          <p:nvPr/>
        </p:nvGrpSpPr>
        <p:grpSpPr>
          <a:xfrm>
            <a:off x="-762000" y="-31474"/>
            <a:ext cx="7589321" cy="10287000"/>
            <a:chOff x="0" y="0"/>
            <a:chExt cx="2567252" cy="3479800"/>
          </a:xfrm>
        </p:grpSpPr>
        <p:sp>
          <p:nvSpPr>
            <p:cNvPr id="4" name="Freeform 4"/>
            <p:cNvSpPr/>
            <p:nvPr/>
          </p:nvSpPr>
          <p:spPr>
            <a:xfrm>
              <a:off x="0" y="0"/>
              <a:ext cx="2567252" cy="3479800"/>
            </a:xfrm>
            <a:custGeom>
              <a:avLst/>
              <a:gdLst/>
              <a:ahLst/>
              <a:cxnLst/>
              <a:rect l="l" t="t" r="r" b="b"/>
              <a:pathLst>
                <a:path w="2567252" h="3479800">
                  <a:moveTo>
                    <a:pt x="0" y="0"/>
                  </a:moveTo>
                  <a:lnTo>
                    <a:pt x="2567252" y="0"/>
                  </a:lnTo>
                  <a:lnTo>
                    <a:pt x="2567252" y="3479800"/>
                  </a:lnTo>
                  <a:lnTo>
                    <a:pt x="0" y="3479800"/>
                  </a:lnTo>
                  <a:close/>
                </a:path>
              </a:pathLst>
            </a:custGeom>
            <a:solidFill>
              <a:srgbClr val="000000"/>
            </a:solidFill>
          </p:spPr>
        </p:sp>
      </p:grpSp>
      <p:sp>
        <p:nvSpPr>
          <p:cNvPr id="8" name="TextBox 7">
            <a:extLst>
              <a:ext uri="{FF2B5EF4-FFF2-40B4-BE49-F238E27FC236}">
                <a16:creationId xmlns:a16="http://schemas.microsoft.com/office/drawing/2014/main" id="{9DE1F983-6F71-B95B-75F5-210A00D7DB45}"/>
              </a:ext>
            </a:extLst>
          </p:cNvPr>
          <p:cNvSpPr txBox="1"/>
          <p:nvPr/>
        </p:nvSpPr>
        <p:spPr>
          <a:xfrm>
            <a:off x="457200" y="800100"/>
            <a:ext cx="5669753" cy="646331"/>
          </a:xfrm>
          <a:prstGeom prst="rect">
            <a:avLst/>
          </a:prstGeom>
          <a:noFill/>
        </p:spPr>
        <p:txBody>
          <a:bodyPr wrap="square" rtlCol="0">
            <a:spAutoFit/>
          </a:bodyPr>
          <a:lstStyle/>
          <a:p>
            <a:r>
              <a:rPr lang="de-DE" sz="3600" dirty="0" err="1">
                <a:solidFill>
                  <a:schemeClr val="bg1"/>
                </a:solidFill>
                <a:latin typeface="Neue Machina Light" panose="020B0604020202020204" charset="0"/>
              </a:rPr>
              <a:t>Finally</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Some</a:t>
            </a:r>
            <a:r>
              <a:rPr lang="de-DE" sz="3600" dirty="0">
                <a:solidFill>
                  <a:schemeClr val="bg1"/>
                </a:solidFill>
                <a:latin typeface="Neue Machina Light" panose="020B0604020202020204" charset="0"/>
              </a:rPr>
              <a:t> </a:t>
            </a:r>
            <a:r>
              <a:rPr lang="de-DE" sz="3600" dirty="0" err="1">
                <a:solidFill>
                  <a:schemeClr val="bg1"/>
                </a:solidFill>
                <a:latin typeface="Neue Machina Light" panose="020B0604020202020204" charset="0"/>
              </a:rPr>
              <a:t>numbers</a:t>
            </a:r>
            <a:r>
              <a:rPr lang="de-DE" sz="3600" dirty="0">
                <a:solidFill>
                  <a:schemeClr val="bg1"/>
                </a:solidFill>
                <a:latin typeface="Neue Machina Light" panose="020B0604020202020204" charset="0"/>
              </a:rPr>
              <a:t>!</a:t>
            </a:r>
          </a:p>
        </p:txBody>
      </p:sp>
      <p:pic>
        <p:nvPicPr>
          <p:cNvPr id="10" name="Picture 9">
            <a:extLst>
              <a:ext uri="{FF2B5EF4-FFF2-40B4-BE49-F238E27FC236}">
                <a16:creationId xmlns:a16="http://schemas.microsoft.com/office/drawing/2014/main" id="{3DDB2B4D-1004-8331-87E9-954EAB8BCC97}"/>
              </a:ext>
            </a:extLst>
          </p:cNvPr>
          <p:cNvPicPr>
            <a:picLocks noChangeAspect="1"/>
          </p:cNvPicPr>
          <p:nvPr/>
        </p:nvPicPr>
        <p:blipFill>
          <a:blip r:embed="rId3"/>
          <a:stretch>
            <a:fillRect/>
          </a:stretch>
        </p:blipFill>
        <p:spPr>
          <a:xfrm>
            <a:off x="2438400" y="2019300"/>
            <a:ext cx="12205100" cy="714787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457</Words>
  <Application>Microsoft Office PowerPoint</Application>
  <PresentationFormat>Custom</PresentationFormat>
  <Paragraphs>100</Paragraphs>
  <Slides>19</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News Gothic MT</vt:lpstr>
      <vt:lpstr>Mero Thai</vt:lpstr>
      <vt:lpstr>Courier New</vt:lpstr>
      <vt:lpstr>Mero Thai Bold</vt:lpstr>
      <vt:lpstr>Arial</vt:lpstr>
      <vt:lpstr>Calibri</vt:lpstr>
      <vt:lpstr>Neue Machina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Company</dc:title>
  <dc:creator>Reema Dass</dc:creator>
  <cp:lastModifiedBy>Ree dass</cp:lastModifiedBy>
  <cp:revision>51</cp:revision>
  <dcterms:created xsi:type="dcterms:W3CDTF">2006-08-16T00:00:00Z</dcterms:created>
  <dcterms:modified xsi:type="dcterms:W3CDTF">2024-12-05T21:10:58Z</dcterms:modified>
  <dc:identifier>DAF8xJ_ez2k</dc:identifier>
</cp:coreProperties>
</file>

<file path=docProps/thumbnail.jpeg>
</file>